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70"/>
  </p:notesMasterIdLst>
  <p:handoutMasterIdLst>
    <p:handoutMasterId r:id="rId71"/>
  </p:handoutMasterIdLst>
  <p:sldIdLst>
    <p:sldId id="1217" r:id="rId2"/>
    <p:sldId id="1158" r:id="rId3"/>
    <p:sldId id="1159" r:id="rId4"/>
    <p:sldId id="1160" r:id="rId5"/>
    <p:sldId id="1161" r:id="rId6"/>
    <p:sldId id="286" r:id="rId7"/>
    <p:sldId id="1162" r:id="rId8"/>
    <p:sldId id="1163" r:id="rId9"/>
    <p:sldId id="1164" r:id="rId10"/>
    <p:sldId id="1165" r:id="rId11"/>
    <p:sldId id="1166" r:id="rId12"/>
    <p:sldId id="1167" r:id="rId13"/>
    <p:sldId id="1168" r:id="rId14"/>
    <p:sldId id="1169" r:id="rId15"/>
    <p:sldId id="1170" r:id="rId16"/>
    <p:sldId id="1171" r:id="rId17"/>
    <p:sldId id="1172" r:id="rId18"/>
    <p:sldId id="1173" r:id="rId19"/>
    <p:sldId id="1174" r:id="rId20"/>
    <p:sldId id="1175" r:id="rId21"/>
    <p:sldId id="1227" r:id="rId22"/>
    <p:sldId id="1177" r:id="rId23"/>
    <p:sldId id="1178" r:id="rId24"/>
    <p:sldId id="1179" r:id="rId25"/>
    <p:sldId id="1180" r:id="rId26"/>
    <p:sldId id="1181" r:id="rId27"/>
    <p:sldId id="1229" r:id="rId28"/>
    <p:sldId id="1184" r:id="rId29"/>
    <p:sldId id="1185" r:id="rId30"/>
    <p:sldId id="1186" r:id="rId31"/>
    <p:sldId id="1187" r:id="rId32"/>
    <p:sldId id="1188" r:id="rId33"/>
    <p:sldId id="1189" r:id="rId34"/>
    <p:sldId id="1190" r:id="rId35"/>
    <p:sldId id="1191" r:id="rId36"/>
    <p:sldId id="1192" r:id="rId37"/>
    <p:sldId id="1033" r:id="rId38"/>
    <p:sldId id="1193" r:id="rId39"/>
    <p:sldId id="1194" r:id="rId40"/>
    <p:sldId id="1195" r:id="rId41"/>
    <p:sldId id="1196" r:id="rId42"/>
    <p:sldId id="1197" r:id="rId43"/>
    <p:sldId id="1198" r:id="rId44"/>
    <p:sldId id="1199" r:id="rId45"/>
    <p:sldId id="1201" r:id="rId46"/>
    <p:sldId id="1218" r:id="rId47"/>
    <p:sldId id="1219" r:id="rId48"/>
    <p:sldId id="1202" r:id="rId49"/>
    <p:sldId id="1203" r:id="rId50"/>
    <p:sldId id="1220" r:id="rId51"/>
    <p:sldId id="1204" r:id="rId52"/>
    <p:sldId id="1221" r:id="rId53"/>
    <p:sldId id="1205" r:id="rId54"/>
    <p:sldId id="1206" r:id="rId55"/>
    <p:sldId id="1207" r:id="rId56"/>
    <p:sldId id="1208" r:id="rId57"/>
    <p:sldId id="1230" r:id="rId58"/>
    <p:sldId id="1232" r:id="rId59"/>
    <p:sldId id="1209" r:id="rId60"/>
    <p:sldId id="1233" r:id="rId61"/>
    <p:sldId id="1210" r:id="rId62"/>
    <p:sldId id="1211" r:id="rId63"/>
    <p:sldId id="1212" r:id="rId64"/>
    <p:sldId id="1213" r:id="rId65"/>
    <p:sldId id="1214" r:id="rId66"/>
    <p:sldId id="1215" r:id="rId67"/>
    <p:sldId id="1231" r:id="rId68"/>
    <p:sldId id="1228" r:id="rId69"/>
  </p:sldIdLst>
  <p:sldSz cx="9144000" cy="6858000" type="screen4x3"/>
  <p:notesSz cx="7010400" cy="9296400"/>
  <p:defaultTextStyle>
    <a:defPPr>
      <a:defRPr lang="en-US"/>
    </a:defPPr>
    <a:lvl1pPr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1pPr>
    <a:lvl2pPr marL="4572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2pPr>
    <a:lvl3pPr marL="9144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3pPr>
    <a:lvl4pPr marL="13716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4pPr>
    <a:lvl5pPr marL="18288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5pPr>
    <a:lvl6pPr marL="2286000" algn="l" defTabSz="914400" rtl="0" eaLnBrk="1" latinLnBrk="0" hangingPunct="1">
      <a:defRPr sz="2400" kern="1200">
        <a:solidFill>
          <a:schemeClr val="tx1"/>
        </a:solidFill>
        <a:latin typeface="Comic Sans MS" pitchFamily="66" charset="0"/>
        <a:ea typeface="+mn-ea"/>
        <a:cs typeface="+mn-cs"/>
      </a:defRPr>
    </a:lvl6pPr>
    <a:lvl7pPr marL="2743200" algn="l" defTabSz="914400" rtl="0" eaLnBrk="1" latinLnBrk="0" hangingPunct="1">
      <a:defRPr sz="2400" kern="1200">
        <a:solidFill>
          <a:schemeClr val="tx1"/>
        </a:solidFill>
        <a:latin typeface="Comic Sans MS" pitchFamily="66" charset="0"/>
        <a:ea typeface="+mn-ea"/>
        <a:cs typeface="+mn-cs"/>
      </a:defRPr>
    </a:lvl7pPr>
    <a:lvl8pPr marL="3200400" algn="l" defTabSz="914400" rtl="0" eaLnBrk="1" latinLnBrk="0" hangingPunct="1">
      <a:defRPr sz="2400" kern="1200">
        <a:solidFill>
          <a:schemeClr val="tx1"/>
        </a:solidFill>
        <a:latin typeface="Comic Sans MS" pitchFamily="66" charset="0"/>
        <a:ea typeface="+mn-ea"/>
        <a:cs typeface="+mn-cs"/>
      </a:defRPr>
    </a:lvl8pPr>
    <a:lvl9pPr marL="3657600" algn="l" defTabSz="914400" rtl="0" eaLnBrk="1" latinLnBrk="0" hangingPunct="1">
      <a:defRPr sz="2400" kern="1200">
        <a:solidFill>
          <a:schemeClr val="tx1"/>
        </a:solidFill>
        <a:latin typeface="Comic Sans MS"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0000"/>
    <a:srgbClr val="FFFF00"/>
    <a:srgbClr val="DDDDDD"/>
    <a:srgbClr val="FFCCFF"/>
    <a:srgbClr val="FF99CC"/>
    <a:srgbClr val="CCFF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2" autoAdjust="0"/>
    <p:restoredTop sz="80227" autoAdjust="0"/>
  </p:normalViewPr>
  <p:slideViewPr>
    <p:cSldViewPr snapToObjects="1">
      <p:cViewPr varScale="1">
        <p:scale>
          <a:sx n="61" d="100"/>
          <a:sy n="61" d="100"/>
        </p:scale>
        <p:origin x="432" y="48"/>
      </p:cViewPr>
      <p:guideLst>
        <p:guide orient="horz" pos="2160"/>
        <p:guide pos="2880"/>
      </p:guideLst>
    </p:cSldViewPr>
  </p:slideViewPr>
  <p:outlineViewPr>
    <p:cViewPr>
      <p:scale>
        <a:sx n="33" d="100"/>
        <a:sy n="33" d="100"/>
      </p:scale>
      <p:origin x="48" y="33894"/>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75" d="100"/>
          <a:sy n="75" d="100"/>
        </p:scale>
        <p:origin x="-990" y="-11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038145" cy="464205"/>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defTabSz="931887">
              <a:spcBef>
                <a:spcPct val="0"/>
              </a:spcBef>
              <a:buClrTx/>
              <a:buSzTx/>
              <a:buFontTx/>
              <a:buNone/>
              <a:defRPr sz="1300">
                <a:latin typeface="Times New Roman" pitchFamily="18" charset="0"/>
              </a:defRPr>
            </a:lvl1pPr>
          </a:lstStyle>
          <a:p>
            <a:pPr>
              <a:defRPr/>
            </a:pPr>
            <a:endParaRPr lang="zh-CN" altLang="en-US"/>
          </a:p>
        </p:txBody>
      </p:sp>
      <p:sp>
        <p:nvSpPr>
          <p:cNvPr id="106499" name="Rectangle 3"/>
          <p:cNvSpPr>
            <a:spLocks noGrp="1" noChangeArrowheads="1"/>
          </p:cNvSpPr>
          <p:nvPr>
            <p:ph type="dt" sz="quarter" idx="1"/>
          </p:nvPr>
        </p:nvSpPr>
        <p:spPr bwMode="auto">
          <a:xfrm>
            <a:off x="3970734" y="1"/>
            <a:ext cx="3038145" cy="464205"/>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algn="r" defTabSz="931887">
              <a:spcBef>
                <a:spcPct val="0"/>
              </a:spcBef>
              <a:buClrTx/>
              <a:buSzTx/>
              <a:buFontTx/>
              <a:buNone/>
              <a:defRPr sz="1300">
                <a:latin typeface="Times New Roman" pitchFamily="18" charset="0"/>
              </a:defRPr>
            </a:lvl1pPr>
          </a:lstStyle>
          <a:p>
            <a:pPr>
              <a:defRPr/>
            </a:pPr>
            <a:endParaRPr lang="en-US" altLang="zh-CN"/>
          </a:p>
        </p:txBody>
      </p:sp>
      <p:sp>
        <p:nvSpPr>
          <p:cNvPr id="106500" name="Rectangle 4"/>
          <p:cNvSpPr>
            <a:spLocks noGrp="1" noChangeArrowheads="1"/>
          </p:cNvSpPr>
          <p:nvPr>
            <p:ph type="ftr" sz="quarter" idx="2"/>
          </p:nvPr>
        </p:nvSpPr>
        <p:spPr bwMode="auto">
          <a:xfrm>
            <a:off x="0" y="8830659"/>
            <a:ext cx="3038145" cy="464205"/>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defTabSz="931887">
              <a:spcBef>
                <a:spcPct val="0"/>
              </a:spcBef>
              <a:buClrTx/>
              <a:buSzTx/>
              <a:buFontTx/>
              <a:buNone/>
              <a:defRPr sz="1300">
                <a:latin typeface="Times New Roman" pitchFamily="18" charset="0"/>
              </a:defRPr>
            </a:lvl1pPr>
          </a:lstStyle>
          <a:p>
            <a:pPr>
              <a:defRPr/>
            </a:pPr>
            <a:endParaRPr lang="en-US" altLang="zh-CN"/>
          </a:p>
        </p:txBody>
      </p:sp>
      <p:sp>
        <p:nvSpPr>
          <p:cNvPr id="106501" name="Rectangle 5"/>
          <p:cNvSpPr>
            <a:spLocks noGrp="1" noChangeArrowheads="1"/>
          </p:cNvSpPr>
          <p:nvPr>
            <p:ph type="sldNum" sz="quarter" idx="3"/>
          </p:nvPr>
        </p:nvSpPr>
        <p:spPr bwMode="auto">
          <a:xfrm>
            <a:off x="3970734" y="8830659"/>
            <a:ext cx="3038145" cy="464205"/>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algn="r" defTabSz="931887">
              <a:spcBef>
                <a:spcPct val="0"/>
              </a:spcBef>
              <a:buClrTx/>
              <a:buSzTx/>
              <a:buFontTx/>
              <a:buNone/>
              <a:defRPr sz="1300">
                <a:latin typeface="Times New Roman" pitchFamily="18" charset="0"/>
              </a:defRPr>
            </a:lvl1pPr>
          </a:lstStyle>
          <a:p>
            <a:pPr>
              <a:defRPr/>
            </a:pPr>
            <a:fld id="{0660B132-A816-4CB2-B859-5E3D42584F16}" type="slidenum">
              <a:rPr lang="zh-CN" altLang="en-US"/>
              <a:pPr>
                <a:defRPr/>
              </a:pPr>
              <a:t>‹#›</a:t>
            </a:fld>
            <a:endParaRPr lang="en-US" altLang="zh-CN"/>
          </a:p>
        </p:txBody>
      </p:sp>
    </p:spTree>
    <p:extLst>
      <p:ext uri="{BB962C8B-B14F-4D97-AF65-F5344CB8AC3E}">
        <p14:creationId xmlns:p14="http://schemas.microsoft.com/office/powerpoint/2010/main" val="23096947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
            <a:ext cx="3038145" cy="464205"/>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defTabSz="931887">
              <a:spcBef>
                <a:spcPct val="0"/>
              </a:spcBef>
              <a:buClrTx/>
              <a:buSzTx/>
              <a:buFontTx/>
              <a:buNone/>
              <a:defRPr sz="1300">
                <a:latin typeface="Times New Roman" pitchFamily="18" charset="0"/>
              </a:defRPr>
            </a:lvl1pPr>
          </a:lstStyle>
          <a:p>
            <a:pPr>
              <a:defRPr/>
            </a:pPr>
            <a:endParaRPr lang="zh-CN" altLang="en-US"/>
          </a:p>
        </p:txBody>
      </p:sp>
      <p:sp>
        <p:nvSpPr>
          <p:cNvPr id="3075" name="Rectangle 3"/>
          <p:cNvSpPr>
            <a:spLocks noGrp="1" noChangeArrowheads="1"/>
          </p:cNvSpPr>
          <p:nvPr>
            <p:ph type="dt" idx="1"/>
          </p:nvPr>
        </p:nvSpPr>
        <p:spPr bwMode="auto">
          <a:xfrm>
            <a:off x="3972257" y="1"/>
            <a:ext cx="3038144" cy="464205"/>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algn="r" defTabSz="931887">
              <a:spcBef>
                <a:spcPct val="0"/>
              </a:spcBef>
              <a:buClrTx/>
              <a:buSzTx/>
              <a:buFontTx/>
              <a:buNone/>
              <a:defRPr sz="1300">
                <a:latin typeface="Times New Roman" pitchFamily="18" charset="0"/>
              </a:defRPr>
            </a:lvl1pPr>
          </a:lstStyle>
          <a:p>
            <a:pPr>
              <a:defRPr/>
            </a:pPr>
            <a:endParaRPr lang="en-US" altLang="zh-CN"/>
          </a:p>
        </p:txBody>
      </p:sp>
      <p:sp>
        <p:nvSpPr>
          <p:cNvPr id="78852" name="Rectangle 4"/>
          <p:cNvSpPr>
            <a:spLocks noGrp="1" noRot="1" noChangeAspect="1" noChangeArrowheads="1" noTextEdit="1"/>
          </p:cNvSpPr>
          <p:nvPr>
            <p:ph type="sldImg" idx="2"/>
          </p:nvPr>
        </p:nvSpPr>
        <p:spPr bwMode="auto">
          <a:xfrm>
            <a:off x="1181100" y="698500"/>
            <a:ext cx="4648200" cy="34861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34112" y="4416099"/>
            <a:ext cx="5142177" cy="4182457"/>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3078" name="Rectangle 6"/>
          <p:cNvSpPr>
            <a:spLocks noGrp="1" noChangeArrowheads="1"/>
          </p:cNvSpPr>
          <p:nvPr>
            <p:ph type="ftr" sz="quarter" idx="4"/>
          </p:nvPr>
        </p:nvSpPr>
        <p:spPr bwMode="auto">
          <a:xfrm>
            <a:off x="0" y="8832195"/>
            <a:ext cx="3038145" cy="464205"/>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defTabSz="931887">
              <a:spcBef>
                <a:spcPct val="0"/>
              </a:spcBef>
              <a:buClrTx/>
              <a:buSzTx/>
              <a:buFontTx/>
              <a:buNone/>
              <a:defRPr sz="1300">
                <a:latin typeface="Times New Roman" pitchFamily="18" charset="0"/>
              </a:defRPr>
            </a:lvl1pPr>
          </a:lstStyle>
          <a:p>
            <a:pPr>
              <a:defRPr/>
            </a:pPr>
            <a:endParaRPr lang="en-US" altLang="zh-CN"/>
          </a:p>
        </p:txBody>
      </p:sp>
      <p:sp>
        <p:nvSpPr>
          <p:cNvPr id="3079" name="Rectangle 7"/>
          <p:cNvSpPr>
            <a:spLocks noGrp="1" noChangeArrowheads="1"/>
          </p:cNvSpPr>
          <p:nvPr>
            <p:ph type="sldNum" sz="quarter" idx="5"/>
          </p:nvPr>
        </p:nvSpPr>
        <p:spPr bwMode="auto">
          <a:xfrm>
            <a:off x="3972257" y="8832195"/>
            <a:ext cx="3038144" cy="464205"/>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algn="r" defTabSz="931887">
              <a:spcBef>
                <a:spcPct val="0"/>
              </a:spcBef>
              <a:buClrTx/>
              <a:buSzTx/>
              <a:buFontTx/>
              <a:buNone/>
              <a:defRPr sz="1300">
                <a:latin typeface="Times New Roman" pitchFamily="18" charset="0"/>
              </a:defRPr>
            </a:lvl1pPr>
          </a:lstStyle>
          <a:p>
            <a:pPr>
              <a:defRPr/>
            </a:pPr>
            <a:fld id="{781C1C62-3985-4B7D-BC01-3F24EDD08878}" type="slidenum">
              <a:rPr lang="zh-CN" altLang="en-US"/>
              <a:pPr>
                <a:defRPr/>
              </a:pPr>
              <a:t>‹#›</a:t>
            </a:fld>
            <a:endParaRPr lang="en-US" altLang="zh-CN"/>
          </a:p>
        </p:txBody>
      </p:sp>
    </p:spTree>
    <p:extLst>
      <p:ext uri="{BB962C8B-B14F-4D97-AF65-F5344CB8AC3E}">
        <p14:creationId xmlns:p14="http://schemas.microsoft.com/office/powerpoint/2010/main" val="38726360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lecture, we will continue studying file system forensic analysis techniques. Today, we will study how to examine FAT File System.</a:t>
            </a:r>
          </a:p>
          <a:p>
            <a:r>
              <a:rPr lang="en-US" dirty="0"/>
              <a:t>However, it is worth noting many analysis techniques introduced here is applicable to other file systems as well.</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a:t>
            </a:fld>
            <a:endParaRPr lang="en-US" altLang="zh-CN"/>
          </a:p>
        </p:txBody>
      </p:sp>
    </p:spTree>
    <p:extLst>
      <p:ext uri="{BB962C8B-B14F-4D97-AF65-F5344CB8AC3E}">
        <p14:creationId xmlns:p14="http://schemas.microsoft.com/office/powerpoint/2010/main" val="1138172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three disk space allocation methods, including contiguous allocation, Linked Allocation and Indexed Allocation.</a:t>
            </a:r>
          </a:p>
          <a:p>
            <a:r>
              <a:rPr lang="en-US" dirty="0"/>
              <a:t>We will review Linked Allocation.</a:t>
            </a:r>
          </a:p>
          <a:p>
            <a:r>
              <a:rPr lang="en-US" dirty="0"/>
              <a:t>Linked Allocation works: the directory entry contains a pointer to the starting block. Each block contains a pointer to the next block occupied by the file. The ending file block contains a special flag indicating that this is the last block for the file.</a:t>
            </a:r>
          </a:p>
          <a:p>
            <a:r>
              <a:rPr lang="en-US" dirty="0"/>
              <a:t>[click]</a:t>
            </a:r>
          </a:p>
          <a:p>
            <a:r>
              <a:rPr lang="en-US" dirty="0"/>
              <a:t>In FAT file systems, these linked information contained in each block will be saved into a table, called File Allocation Table (FAT). So the file system is named after it, also called FAT.</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10</a:t>
            </a:fld>
            <a:endParaRPr lang="en-US" altLang="zh-CN"/>
          </a:p>
        </p:txBody>
      </p:sp>
    </p:spTree>
    <p:extLst>
      <p:ext uri="{BB962C8B-B14F-4D97-AF65-F5344CB8AC3E}">
        <p14:creationId xmlns:p14="http://schemas.microsoft.com/office/powerpoint/2010/main" val="687744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layout of the FAT file system is very simple, containing 3 physical sections:</a:t>
            </a:r>
          </a:p>
          <a:p>
            <a:r>
              <a:rPr lang="en-US" dirty="0"/>
              <a:t>Reserved area – for file system category</a:t>
            </a:r>
          </a:p>
          <a:p>
            <a:r>
              <a:rPr lang="en-US" dirty="0"/>
              <a:t>FAT area – containing several identical FAT structures, one is primary FAT. Be default, there are two FAT structures in this area.</a:t>
            </a:r>
          </a:p>
          <a:p>
            <a:r>
              <a:rPr lang="en-US" dirty="0"/>
              <a:t>Data area – data units or clusters used for storing file and directory content</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11</a:t>
            </a:fld>
            <a:endParaRPr lang="en-US" altLang="zh-CN"/>
          </a:p>
        </p:txBody>
      </p:sp>
    </p:spTree>
    <p:extLst>
      <p:ext uri="{BB962C8B-B14F-4D97-AF65-F5344CB8AC3E}">
        <p14:creationId xmlns:p14="http://schemas.microsoft.com/office/powerpoint/2010/main" val="2648634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is a detailed overview of a FAT file system. It contains 3 sections: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In the first section, Reserved area, it contains file system data. For example, </a:t>
            </a:r>
            <a:r>
              <a:rPr lang="en-US" sz="1200" b="0" dirty="0">
                <a:latin typeface="Times New Roman" pitchFamily="18" charset="0"/>
                <a:cs typeface="Times New Roman" pitchFamily="18" charset="0"/>
              </a:rPr>
              <a:t>the first reserved sector (sector 0) is the Boot Sector (aka Partition Boot Record). Note that we are now talking about </a:t>
            </a:r>
            <a:r>
              <a:rPr lang="en-CA" sz="1200"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logical partition volume address</a:t>
            </a:r>
            <a:r>
              <a:rPr lang="en-US" sz="1200" b="0"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which is an </a:t>
            </a:r>
            <a:r>
              <a:rPr lang="en-US" sz="1200" b="0" kern="0" dirty="0">
                <a:latin typeface="Times New Roman" panose="02020603050405020304" pitchFamily="18" charset="0"/>
                <a:cs typeface="Times New Roman" panose="02020603050405020304" pitchFamily="18" charset="0"/>
              </a:rPr>
              <a:t>address relative to the start of the partition.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In the second section, </a:t>
            </a:r>
            <a:r>
              <a:rPr lang="en-US" dirty="0"/>
              <a:t>FAT area, it contains two identical FAT structures, the first one is primary FAT. Note that the number of FAT structures may vary in different FAT volumes.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final and third section is data area, which contains data units or clusters used for storing file and directory content. It also contains the </a:t>
            </a:r>
            <a:r>
              <a:rPr lang="en-CA"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root directory.</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latin typeface="Times New Roman" pitchFamily="18" charset="0"/>
              <a:cs typeface="Times New Roman" pitchFamily="18" charset="0"/>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12</a:t>
            </a:fld>
            <a:endParaRPr lang="en-US" altLang="zh-CN"/>
          </a:p>
        </p:txBody>
      </p:sp>
    </p:spTree>
    <p:extLst>
      <p:ext uri="{BB962C8B-B14F-4D97-AF65-F5344CB8AC3E}">
        <p14:creationId xmlns:p14="http://schemas.microsoft.com/office/powerpoint/2010/main" val="2814774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A modern file system organizes its files and folders in a hierarchical folder structure. So it becomes crucial to know </a:t>
            </a:r>
            <a:r>
              <a:rPr lang="en-CA"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the first or top-most directory in a hierarchy, aka root directory or root folder.</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13</a:t>
            </a:fld>
            <a:endParaRPr lang="en-US" altLang="zh-CN"/>
          </a:p>
        </p:txBody>
      </p:sp>
    </p:spTree>
    <p:extLst>
      <p:ext uri="{BB962C8B-B14F-4D97-AF65-F5344CB8AC3E}">
        <p14:creationId xmlns:p14="http://schemas.microsoft.com/office/powerpoint/2010/main" val="642879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is an example of root folder shown in </a:t>
            </a:r>
            <a:r>
              <a:rPr lang="en-US" sz="1200" b="0" i="0" kern="1200" dirty="0">
                <a:solidFill>
                  <a:schemeClr val="tx1"/>
                </a:solidFill>
                <a:effectLst/>
                <a:latin typeface="Times New Roman" pitchFamily="18" charset="0"/>
                <a:ea typeface="+mn-ea"/>
                <a:cs typeface="+mn-cs"/>
              </a:rPr>
              <a:t>the Windows command line. As shown, the root folder contains some files and sub-folders.</a:t>
            </a:r>
            <a:endParaRPr lang="en-US" b="0"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14</a:t>
            </a:fld>
            <a:endParaRPr lang="en-US" altLang="zh-CN"/>
          </a:p>
        </p:txBody>
      </p:sp>
    </p:spTree>
    <p:extLst>
      <p:ext uri="{BB962C8B-B14F-4D97-AF65-F5344CB8AC3E}">
        <p14:creationId xmlns:p14="http://schemas.microsoft.com/office/powerpoint/2010/main" val="833894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basic layout of a FAT system again. It is divided into three sections. In order to locate a file, we will mainly look at the first two data structures, Partition Boot Sector and File Allocation Table.</a:t>
            </a:r>
          </a:p>
          <a:p>
            <a:r>
              <a:rPr lang="en-US" dirty="0"/>
              <a:t>Partition Boot Sector contains some important information like,  the sector size (in bytes), data unit or cluster size in sectors. Also, MBR uses it to locate and load OS kernel files.</a:t>
            </a:r>
          </a:p>
          <a:p>
            <a:r>
              <a:rPr lang="en-US" dirty="0"/>
              <a:t>File Allocation Table </a:t>
            </a:r>
            <a:r>
              <a:rPr lang="en-US" sz="1200" b="0" i="0" kern="1200" dirty="0">
                <a:solidFill>
                  <a:schemeClr val="tx1"/>
                </a:solidFill>
                <a:effectLst/>
                <a:latin typeface="Times New Roman" pitchFamily="18" charset="0"/>
                <a:ea typeface="+mn-ea"/>
                <a:cs typeface="+mn-cs"/>
              </a:rPr>
              <a:t>contains entries for each </a:t>
            </a:r>
            <a:r>
              <a:rPr lang="en-US" sz="1200" b="1" i="0" kern="1200" dirty="0">
                <a:solidFill>
                  <a:schemeClr val="tx1"/>
                </a:solidFill>
                <a:effectLst/>
                <a:latin typeface="Times New Roman" pitchFamily="18" charset="0"/>
                <a:ea typeface="+mn-ea"/>
                <a:cs typeface="+mn-cs"/>
              </a:rPr>
              <a:t>cluster, and </a:t>
            </a:r>
            <a:r>
              <a:rPr lang="en-US" sz="1200" dirty="0">
                <a:latin typeface="Times New Roman" pitchFamily="18" charset="0"/>
                <a:cs typeface="Times New Roman" pitchFamily="18" charset="0"/>
              </a:rPr>
              <a:t>stores information about each cluster. In the example, we know the first cluster allocated to File1.txt is Cluster 2. Then, we take a look at </a:t>
            </a:r>
            <a:r>
              <a:rPr lang="en-US" dirty="0"/>
              <a:t>File Allocation Table (FAT) entry #2 and find out the value stored within it is 3, which means the next (or second) cluster allocated to the file is Cluster 3. This continues until the FAT entry (FAT entry 4) corresponding to the last cluster is reached. The last FAT entry contains a special signature “FFFF”, which marks the end of the file. As such, we can find out address information for all clusters (or the </a:t>
            </a:r>
            <a:r>
              <a:rPr lang="en-US" b="1" dirty="0"/>
              <a:t>chain of clusters</a:t>
            </a:r>
            <a:r>
              <a:rPr lang="en-US" dirty="0"/>
              <a:t>) allocated for </a:t>
            </a:r>
            <a:r>
              <a:rPr lang="en-US" sz="1200" dirty="0">
                <a:latin typeface="Times New Roman" pitchFamily="18" charset="0"/>
                <a:cs typeface="Times New Roman" pitchFamily="18" charset="0"/>
              </a:rPr>
              <a:t>File1.txt</a:t>
            </a:r>
            <a:r>
              <a:rPr lang="en-US" dirty="0"/>
              <a:t>, which are Clusters 2–4.</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15</a:t>
            </a:fld>
            <a:endParaRPr lang="en-US" altLang="zh-CN"/>
          </a:p>
        </p:txBody>
      </p:sp>
    </p:spTree>
    <p:extLst>
      <p:ext uri="{BB962C8B-B14F-4D97-AF65-F5344CB8AC3E}">
        <p14:creationId xmlns:p14="http://schemas.microsoft.com/office/powerpoint/2010/main" val="1190377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we take a look at Partition Boot Sector first.</a:t>
            </a:r>
          </a:p>
          <a:p>
            <a:r>
              <a:rPr lang="en-US" dirty="0"/>
              <a:t>Partition Boot Sector contains some important information like,  the sector size (in bytes), data unit or cluster size in sectors. Also, MBR uses it to locate and load OS kernel files.</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16</a:t>
            </a:fld>
            <a:endParaRPr lang="en-US" altLang="zh-CN"/>
          </a:p>
        </p:txBody>
      </p:sp>
    </p:spTree>
    <p:extLst>
      <p:ext uri="{BB962C8B-B14F-4D97-AF65-F5344CB8AC3E}">
        <p14:creationId xmlns:p14="http://schemas.microsoft.com/office/powerpoint/2010/main" val="3490190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Recall what you’ve learned about computer booting process. Now we are here. We assume the partition we are investigating is an active one. So your computer loads code from the boot sector of the active partition, starting your OS (e.g., Windows).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17</a:t>
            </a:fld>
            <a:endParaRPr lang="en-US" altLang="zh-CN"/>
          </a:p>
        </p:txBody>
      </p:sp>
    </p:spTree>
    <p:extLst>
      <p:ext uri="{BB962C8B-B14F-4D97-AF65-F5344CB8AC3E}">
        <p14:creationId xmlns:p14="http://schemas.microsoft.com/office/powerpoint/2010/main" val="3864245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So </a:t>
            </a:r>
            <a:r>
              <a:rPr lang="fr-FR" sz="1200" b="0" dirty="0" err="1">
                <a:solidFill>
                  <a:srgbClr val="FF0000"/>
                </a:solidFill>
                <a:effectLst>
                  <a:outerShdw blurRad="38100" dist="38100" dir="2700000" algn="tl">
                    <a:srgbClr val="FFFFFF"/>
                  </a:outerShdw>
                </a:effectLst>
                <a:latin typeface="Times New Roman" pitchFamily="18" charset="0"/>
                <a:cs typeface="Times New Roman" pitchFamily="18" charset="0"/>
              </a:rPr>
              <a:t>what</a:t>
            </a:r>
            <a:r>
              <a:rPr lang="fr-FR" sz="1200" b="0" dirty="0">
                <a:solidFill>
                  <a:srgbClr val="FF0000"/>
                </a:solidFill>
                <a:effectLst>
                  <a:outerShdw blurRad="38100" dist="38100" dir="2700000" algn="tl">
                    <a:srgbClr val="FFFFFF"/>
                  </a:outerShdw>
                </a:effectLst>
                <a:latin typeface="Times New Roman" pitchFamily="18" charset="0"/>
                <a:cs typeface="Times New Roman" pitchFamily="18" charset="0"/>
              </a:rPr>
              <a:t> </a:t>
            </a:r>
            <a:r>
              <a:rPr lang="fr-FR" sz="1200" b="0" dirty="0" err="1">
                <a:solidFill>
                  <a:srgbClr val="FF0000"/>
                </a:solidFill>
                <a:effectLst>
                  <a:outerShdw blurRad="38100" dist="38100" dir="2700000" algn="tl">
                    <a:srgbClr val="FFFFFF"/>
                  </a:outerShdw>
                </a:effectLst>
                <a:latin typeface="Times New Roman" pitchFamily="18" charset="0"/>
                <a:cs typeface="Times New Roman" pitchFamily="18" charset="0"/>
              </a:rPr>
              <a:t>does</a:t>
            </a:r>
            <a:r>
              <a:rPr lang="fr-FR" sz="1200" b="0" dirty="0">
                <a:solidFill>
                  <a:srgbClr val="FF0000"/>
                </a:solidFill>
                <a:effectLst>
                  <a:outerShdw blurRad="38100" dist="38100" dir="2700000" algn="tl">
                    <a:srgbClr val="FFFFFF"/>
                  </a:outerShdw>
                </a:effectLst>
                <a:latin typeface="Times New Roman" pitchFamily="18" charset="0"/>
                <a:cs typeface="Times New Roman" pitchFamily="18" charset="0"/>
              </a:rPr>
              <a:t> Partition Boot </a:t>
            </a:r>
            <a:r>
              <a:rPr lang="fr-FR" sz="1200" b="0" dirty="0" err="1">
                <a:solidFill>
                  <a:srgbClr val="FF0000"/>
                </a:solidFill>
                <a:effectLst>
                  <a:outerShdw blurRad="38100" dist="38100" dir="2700000" algn="tl">
                    <a:srgbClr val="FFFFFF"/>
                  </a:outerShdw>
                </a:effectLst>
                <a:latin typeface="Times New Roman" pitchFamily="18" charset="0"/>
                <a:cs typeface="Times New Roman" pitchFamily="18" charset="0"/>
              </a:rPr>
              <a:t>Sector</a:t>
            </a:r>
            <a:r>
              <a:rPr lang="fr-FR" sz="1200" b="0" dirty="0">
                <a:solidFill>
                  <a:srgbClr val="FF0000"/>
                </a:solidFill>
                <a:effectLst>
                  <a:outerShdw blurRad="38100" dist="38100" dir="2700000" algn="tl">
                    <a:srgbClr val="FFFFFF"/>
                  </a:outerShdw>
                </a:effectLst>
                <a:latin typeface="Times New Roman" pitchFamily="18" charset="0"/>
                <a:cs typeface="Times New Roman" pitchFamily="18" charset="0"/>
              </a:rPr>
              <a:t> in FAT look like?</a:t>
            </a:r>
            <a:endParaRPr lang="en-US" sz="1200" b="0" dirty="0">
              <a:solidFill>
                <a:srgbClr val="FF0000"/>
              </a:solidFill>
              <a:effectLst>
                <a:outerShdw blurRad="38100" dist="38100" dir="2700000" algn="tl">
                  <a:srgbClr val="FFFFFF"/>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18</a:t>
            </a:fld>
            <a:endParaRPr lang="en-US" altLang="zh-CN"/>
          </a:p>
        </p:txBody>
      </p:sp>
    </p:spTree>
    <p:extLst>
      <p:ext uri="{BB962C8B-B14F-4D97-AF65-F5344CB8AC3E}">
        <p14:creationId xmlns:p14="http://schemas.microsoft.com/office/powerpoint/2010/main" val="2668206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Partition Boot Sector</a:t>
            </a:r>
            <a:r>
              <a:rPr lang="en-US" b="0" dirty="0"/>
              <a:t> contains file system data. Remember one sector is 512 bytes. </a:t>
            </a:r>
          </a:p>
          <a:p>
            <a:r>
              <a:rPr lang="en-US" b="0" dirty="0"/>
              <a:t>[click]</a:t>
            </a:r>
          </a:p>
          <a:p>
            <a:r>
              <a:rPr lang="en-US" b="0" dirty="0"/>
              <a:t>The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Partition Boot Sector </a:t>
            </a:r>
            <a:r>
              <a:rPr lang="en-US" b="0" dirty="0"/>
              <a:t>also defines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the sector size at byte offset 11, but its value is always 512 bytes for now.</a:t>
            </a:r>
          </a:p>
          <a:p>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[click]</a:t>
            </a:r>
          </a:p>
          <a:p>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Next, it defines the size of another important concept in file system, data unit or allocation unit (sometimes known as cluster in the file systems of Microsoft Windows such as FAT and NTFS or blocks in the file systems of Linux.</a:t>
            </a:r>
          </a:p>
          <a:p>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A file system groups sectors into larger data blocks or units referred to as clusters, or allocation units. </a:t>
            </a:r>
            <a:r>
              <a:rPr lang="en-US" sz="1200" b="0" i="0" kern="1200" dirty="0">
                <a:solidFill>
                  <a:schemeClr val="tx1"/>
                </a:solidFill>
                <a:effectLst/>
                <a:latin typeface="Times New Roman" pitchFamily="18" charset="0"/>
                <a:ea typeface="+mn-ea"/>
                <a:cs typeface="+mn-cs"/>
              </a:rPr>
              <a:t>The file system allocates disk space in clusters, and a cluster is the smallest unit of disk space that can be allocated to a file.</a:t>
            </a:r>
          </a:p>
          <a:p>
            <a:r>
              <a:rPr lang="en-US" b="0" dirty="0"/>
              <a:t>Note that the smallest unit of space on the hard disk that any software program can access is a sector, which usually consists of 512 bytes.</a:t>
            </a:r>
          </a:p>
          <a:p>
            <a:r>
              <a:rPr lang="en-US" b="0" dirty="0"/>
              <a:t>[click]</a:t>
            </a:r>
          </a:p>
          <a:p>
            <a:r>
              <a:rPr lang="en-US" b="0" dirty="0"/>
              <a:t>As mentioned,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Partition Boot Sector</a:t>
            </a:r>
            <a:r>
              <a:rPr lang="en-US" b="0" dirty="0"/>
              <a:t> contains file system data. It means we can figure out the locations of other important areas and data structures. Now, we look at the field at byte offset 14, which shows the size of the reserved area. Also, the reserved area starts from the begin of the partition. So we now know the location of  the reserved area.</a:t>
            </a:r>
          </a:p>
          <a:p>
            <a:r>
              <a:rPr lang="en-US" b="0" dirty="0"/>
              <a:t>[click]</a:t>
            </a:r>
          </a:p>
          <a:p>
            <a:r>
              <a:rPr lang="en-US" b="0" dirty="0"/>
              <a:t>Next, let’s figure out the location of the FAT area. In doing so, we need to inspect two fields to know </a:t>
            </a:r>
            <a:r>
              <a:rPr lang="en-US" dirty="0"/>
              <a:t>the number of FAT structures and the size of one FAT structure. Specifically, </a:t>
            </a:r>
            <a:r>
              <a:rPr lang="en-US" b="0" dirty="0"/>
              <a:t>we look at the field at byte offset 16 for </a:t>
            </a:r>
            <a:r>
              <a:rPr lang="en-US" dirty="0"/>
              <a:t>the number of FAT structures</a:t>
            </a:r>
            <a:r>
              <a:rPr lang="en-US" b="0" dirty="0"/>
              <a:t>, and the field at byte offset 22 for </a:t>
            </a:r>
            <a:r>
              <a:rPr lang="en-US" dirty="0"/>
              <a:t>the size of one FAT structure.</a:t>
            </a:r>
            <a:r>
              <a:rPr lang="en-US" b="0" dirty="0"/>
              <a:t> </a:t>
            </a:r>
            <a:endParaRPr lang="en-US" dirty="0"/>
          </a:p>
          <a:p>
            <a:r>
              <a:rPr lang="en-US" b="0" dirty="0"/>
              <a:t>[click]</a:t>
            </a:r>
          </a:p>
          <a:p>
            <a:r>
              <a:rPr lang="en-US" b="0" dirty="0"/>
              <a:t>But this is only for FAT12/FAT16, but for FAT32, which will be detailed later.</a:t>
            </a:r>
          </a:p>
          <a:p>
            <a:r>
              <a:rPr lang="en-US" b="0" dirty="0"/>
              <a:t>[click]</a:t>
            </a:r>
          </a:p>
          <a:p>
            <a:r>
              <a:rPr lang="en-US" b="0" dirty="0"/>
              <a:t>The rest of partition space is </a:t>
            </a:r>
            <a:r>
              <a:rPr lang="en-US" b="1" dirty="0"/>
              <a:t>Data area</a:t>
            </a:r>
            <a:r>
              <a:rPr lang="en-US" b="0"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As mentioned before, a modern file system including FAT file system organizes its files and folders in a hierarchical folder structure. So it becomes crucial to know </a:t>
            </a:r>
            <a:r>
              <a:rPr lang="en-CA"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the first or top-most directory in a hierarchy, aka root directory or root folder.</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r>
              <a:rPr lang="en-US" b="0" dirty="0"/>
              <a:t>Note that by design, the root directory in FAT12/FAT16 immediately follows FAT area, which means it is located right behind these FAT tables.</a:t>
            </a:r>
          </a:p>
          <a:p>
            <a:r>
              <a:rPr lang="en-US" b="0" dirty="0"/>
              <a:t>Also, we inspect the field at byte offset 17, we know the directory can contain how many files or sub-folders. One directory entry represents one file or sub-folder. We also know that by design, each directory entry has 32 bytes. So we know the size of the root directory in FAT12/FAT16. So we know its location, but is only for the root directory in FAT12/FAT16.</a:t>
            </a:r>
          </a:p>
          <a:p>
            <a:r>
              <a:rPr lang="en-US" b="0" dirty="0"/>
              <a:t>You may be wondering what happened to the root directory in FAT32, which will be detailed later.</a:t>
            </a:r>
          </a:p>
          <a:p>
            <a:endParaRPr lang="en-US" b="0"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19</a:t>
            </a:fld>
            <a:endParaRPr lang="en-US" altLang="zh-CN"/>
          </a:p>
        </p:txBody>
      </p:sp>
    </p:spTree>
    <p:extLst>
      <p:ext uri="{BB962C8B-B14F-4D97-AF65-F5344CB8AC3E}">
        <p14:creationId xmlns:p14="http://schemas.microsoft.com/office/powerpoint/2010/main" val="3784003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already studied file system in OS, but today we will take a look at these file systems from an investigator’s perspective.</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a:t>
            </a:fld>
            <a:endParaRPr lang="en-US" altLang="zh-CN"/>
          </a:p>
        </p:txBody>
      </p:sp>
    </p:spTree>
    <p:extLst>
      <p:ext uri="{BB962C8B-B14F-4D97-AF65-F5344CB8AC3E}">
        <p14:creationId xmlns:p14="http://schemas.microsoft.com/office/powerpoint/2010/main" val="2459183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we are able to figure out the layout of a FAT file system by inspecting the first 36 bytes of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a Partition Boot Sector</a:t>
            </a:r>
            <a:r>
              <a:rPr lang="en-US" b="0"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However, regarding the root directory, we only know </a:t>
            </a:r>
            <a:r>
              <a:rPr lang="en-US" sz="1200" b="0"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maximum number of files (entries) in the root </a:t>
            </a:r>
            <a:r>
              <a:rPr lang="en-US" b="0" dirty="0"/>
              <a:t>directory</a:t>
            </a:r>
            <a:r>
              <a:rPr lang="en-US" sz="1200" b="0"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 for FAT12/16, but </a:t>
            </a:r>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not for FAT32. In other words, we still don’t know how big the </a:t>
            </a:r>
            <a:r>
              <a:rPr lang="en-US" sz="1200" b="0"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root </a:t>
            </a:r>
            <a:r>
              <a:rPr lang="en-US" b="0" dirty="0"/>
              <a:t>directory</a:t>
            </a:r>
            <a:r>
              <a:rPr lang="en-US" sz="1200" b="0"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 in</a:t>
            </a:r>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FAT32 is.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20</a:t>
            </a:fld>
            <a:endParaRPr lang="en-US" altLang="zh-CN"/>
          </a:p>
        </p:txBody>
      </p:sp>
    </p:spTree>
    <p:extLst>
      <p:ext uri="{BB962C8B-B14F-4D97-AF65-F5344CB8AC3E}">
        <p14:creationId xmlns:p14="http://schemas.microsoft.com/office/powerpoint/2010/main" val="3812198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Also, you may notice that the final two bytes of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a Partition Boot Sector</a:t>
            </a:r>
            <a:r>
              <a:rPr lang="en-US" b="0" dirty="0"/>
              <a:t> are 0xAA55. </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21</a:t>
            </a:fld>
            <a:endParaRPr lang="en-US" altLang="zh-CN"/>
          </a:p>
        </p:txBody>
      </p:sp>
    </p:spTree>
    <p:extLst>
      <p:ext uri="{BB962C8B-B14F-4D97-AF65-F5344CB8AC3E}">
        <p14:creationId xmlns:p14="http://schemas.microsoft.com/office/powerpoint/2010/main" val="2447843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Looks familiar? Recall the data structure of a MBR. The final two bytes of the 512-byte MBR are also 0xAA55, called MBR signature. </a:t>
            </a:r>
            <a:r>
              <a:rPr lang="en-US" b="0" dirty="0"/>
              <a:t>Note that the 2-byte numbers are stored little endian (low order byte first).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you should realize that if the last two bytes of a sector is 0xAA55, it doesn't mean that it must be a MBR.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22</a:t>
            </a:fld>
            <a:endParaRPr lang="en-US" altLang="zh-CN"/>
          </a:p>
        </p:txBody>
      </p:sp>
    </p:spTree>
    <p:extLst>
      <p:ext uri="{BB962C8B-B14F-4D97-AF65-F5344CB8AC3E}">
        <p14:creationId xmlns:p14="http://schemas.microsoft.com/office/powerpoint/2010/main" val="1030927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As we just know, by looking at the first 36 bytes of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a Partition Boot Sector, we can only figure out the number of FAT structures and how big for each FAT structure in sectors. In other words, we figure out the location of FAT area.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But, the size information </a:t>
            </a:r>
            <a:r>
              <a:rPr lang="en-US" sz="1200" b="0"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for the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FAT structure</a:t>
            </a:r>
            <a:r>
              <a:rPr lang="en-US" sz="1200" b="0"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 is</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 only for </a:t>
            </a:r>
            <a:r>
              <a:rPr lang="en-US" sz="1200" b="0"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FAT12/16</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 but not for FAT32. unfortunately, FAT32 is the one widely used today. So we have more to do.</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23</a:t>
            </a:fld>
            <a:endParaRPr lang="en-US" altLang="zh-CN"/>
          </a:p>
        </p:txBody>
      </p:sp>
    </p:spTree>
    <p:extLst>
      <p:ext uri="{BB962C8B-B14F-4D97-AF65-F5344CB8AC3E}">
        <p14:creationId xmlns:p14="http://schemas.microsoft.com/office/powerpoint/2010/main" val="154917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we have to check the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Partition Boot Sector beyond its first 36 bytes.</a:t>
            </a:r>
          </a:p>
          <a:p>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[click]</a:t>
            </a:r>
          </a:p>
          <a:p>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Particularly, we look at the field at byte offset 36, and can find out the size of a FAT structure in sectors. Plus, we already know the number of FAT structures from byte offset 16. So we know the location of FAT area.</a:t>
            </a:r>
          </a:p>
          <a:p>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[click]</a:t>
            </a:r>
          </a:p>
          <a:p>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In FAT32, the root directory is treated like a regular file. It means the </a:t>
            </a:r>
            <a:r>
              <a:rPr lang="en-US" sz="1200" b="0" dirty="0">
                <a:latin typeface="Times New Roman" pitchFamily="18" charset="0"/>
                <a:cs typeface="Times New Roman" pitchFamily="18" charset="0"/>
              </a:rPr>
              <a:t>first cluster can be found in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a Partition Boot Sector, particularly, in the field at byte offset 44. Afterwards, </a:t>
            </a:r>
            <a:r>
              <a:rPr lang="en-US" sz="1200" b="0" dirty="0">
                <a:latin typeface="Times New Roman" pitchFamily="18" charset="0"/>
                <a:cs typeface="Times New Roman" pitchFamily="18" charset="0"/>
              </a:rPr>
              <a:t>we take a look at the corresponding </a:t>
            </a:r>
            <a:r>
              <a:rPr lang="en-US" b="0" dirty="0"/>
              <a:t>FAT entry and find out the value stored within it, which is the next (or second) cluster allocated to the root directory. This continues until the last FAT entry containing a special signature, which marks the end of the root directory. As such, we can find out address information for all clusters (or the chain of clusters) allocated for the root directory.</a:t>
            </a:r>
          </a:p>
          <a:p>
            <a:r>
              <a:rPr lang="en-US" b="0" dirty="0"/>
              <a:t>So we know the location of  the root directory.</a:t>
            </a:r>
          </a:p>
          <a:p>
            <a:r>
              <a:rPr lang="en-US" b="0" dirty="0"/>
              <a:t>Because of this design, it is obvious that in FAT32, the root directory </a:t>
            </a:r>
            <a:r>
              <a:rPr lang="en-US" sz="1200" b="0" i="0" kern="1200" dirty="0">
                <a:solidFill>
                  <a:schemeClr val="tx1"/>
                </a:solidFill>
                <a:effectLst/>
                <a:latin typeface="Times New Roman" pitchFamily="18" charset="0"/>
                <a:ea typeface="+mn-ea"/>
                <a:cs typeface="+mn-cs"/>
              </a:rPr>
              <a:t>can be located anywhere in the Data Area.</a:t>
            </a:r>
          </a:p>
          <a:p>
            <a:r>
              <a:rPr lang="en-US" sz="1200" b="0" i="0" kern="1200" dirty="0">
                <a:solidFill>
                  <a:schemeClr val="tx1"/>
                </a:solidFill>
                <a:effectLst/>
                <a:latin typeface="Times New Roman" pitchFamily="18" charset="0"/>
                <a:ea typeface="+mn-ea"/>
                <a:cs typeface="+mn-cs"/>
              </a:rPr>
              <a:t>[click]</a:t>
            </a:r>
          </a:p>
          <a:p>
            <a:r>
              <a:rPr lang="en-US" sz="1200" b="0" i="0" kern="1200" dirty="0">
                <a:solidFill>
                  <a:schemeClr val="tx1"/>
                </a:solidFill>
                <a:effectLst/>
                <a:latin typeface="Times New Roman" pitchFamily="18" charset="0"/>
                <a:ea typeface="+mn-ea"/>
                <a:cs typeface="+mn-cs"/>
              </a:rPr>
              <a:t>Also, FAT32 introduces a backup copy of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Partition Boot Sector, which can be found out in the field at byte offset 50.</a:t>
            </a:r>
          </a:p>
          <a:p>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This redundancy </a:t>
            </a:r>
            <a:r>
              <a:rPr lang="en-US" sz="1200" b="1" i="0" kern="1200" dirty="0">
                <a:solidFill>
                  <a:schemeClr val="tx1"/>
                </a:solidFill>
                <a:effectLst/>
                <a:latin typeface="Times New Roman" pitchFamily="18" charset="0"/>
                <a:ea typeface="+mn-ea"/>
                <a:cs typeface="+mn-cs"/>
              </a:rPr>
              <a:t>increases</a:t>
            </a:r>
            <a:r>
              <a:rPr lang="en-US" sz="1200" b="0" i="0" kern="1200" dirty="0">
                <a:solidFill>
                  <a:schemeClr val="tx1"/>
                </a:solidFill>
                <a:effectLst/>
                <a:latin typeface="Times New Roman" pitchFamily="18" charset="0"/>
                <a:ea typeface="+mn-ea"/>
                <a:cs typeface="+mn-cs"/>
              </a:rPr>
              <a:t> the </a:t>
            </a:r>
            <a:r>
              <a:rPr lang="en-US" sz="1200" b="1" i="0" kern="1200" dirty="0">
                <a:solidFill>
                  <a:schemeClr val="tx1"/>
                </a:solidFill>
                <a:effectLst/>
                <a:latin typeface="Times New Roman" pitchFamily="18" charset="0"/>
                <a:ea typeface="+mn-ea"/>
                <a:cs typeface="+mn-cs"/>
              </a:rPr>
              <a:t>reliability and robustness</a:t>
            </a:r>
            <a:r>
              <a:rPr lang="en-US" sz="1200" b="0" i="0" kern="1200" dirty="0">
                <a:solidFill>
                  <a:schemeClr val="tx1"/>
                </a:solidFill>
                <a:effectLst/>
                <a:latin typeface="Times New Roman" pitchFamily="18" charset="0"/>
                <a:ea typeface="+mn-ea"/>
                <a:cs typeface="+mn-cs"/>
              </a:rPr>
              <a:t> of the FAT32 file system. This is because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Partition Boot Sector is an important data structure for the FAT file system. If it is damaged, the file system becomes unusable. A backup copy can come into play if the primary one is damaged so the file system can be repaired.</a:t>
            </a:r>
          </a:p>
          <a:p>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Also, a new data structure is introduced in FAT32, called </a:t>
            </a:r>
            <a:r>
              <a:rPr lang="en-US" sz="1200" b="0" i="0" kern="1200" dirty="0">
                <a:solidFill>
                  <a:schemeClr val="tx1"/>
                </a:solidFill>
                <a:effectLst/>
                <a:latin typeface="Times New Roman" pitchFamily="18" charset="0"/>
                <a:ea typeface="+mn-ea"/>
                <a:cs typeface="+mn-cs"/>
              </a:rPr>
              <a:t>FSINFO, which will de detailed later.</a:t>
            </a:r>
          </a:p>
          <a:p>
            <a:endParaRPr lang="en-US" b="0"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24</a:t>
            </a:fld>
            <a:endParaRPr lang="en-US" altLang="zh-CN"/>
          </a:p>
        </p:txBody>
      </p:sp>
    </p:spTree>
    <p:extLst>
      <p:ext uri="{BB962C8B-B14F-4D97-AF65-F5344CB8AC3E}">
        <p14:creationId xmlns:p14="http://schemas.microsoft.com/office/powerpoint/2010/main" val="2216658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In summary, </a:t>
            </a:r>
            <a:r>
              <a:rPr lang="en-US" sz="1200" b="0" i="0" kern="1200" dirty="0">
                <a:solidFill>
                  <a:schemeClr val="tx1"/>
                </a:solidFill>
                <a:effectLst/>
                <a:latin typeface="Times New Roman" pitchFamily="18" charset="0"/>
                <a:ea typeface="+mn-ea"/>
                <a:cs typeface="+mn-cs"/>
              </a:rPr>
              <a:t>you should now observe</a:t>
            </a:r>
            <a:r>
              <a:rPr lang="en-US" b="0" dirty="0"/>
              <a:t> that </a:t>
            </a:r>
            <a:r>
              <a:rPr lang="en-CA" sz="12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there are some differences in the layout of Partition Boot Sector among the different versions of FAT.</a:t>
            </a:r>
            <a:endParaRPr lang="en-US" sz="12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b="0"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25</a:t>
            </a:fld>
            <a:endParaRPr lang="en-US" altLang="zh-CN"/>
          </a:p>
        </p:txBody>
      </p:sp>
    </p:spTree>
    <p:extLst>
      <p:ext uri="{BB962C8B-B14F-4D97-AF65-F5344CB8AC3E}">
        <p14:creationId xmlns:p14="http://schemas.microsoft.com/office/powerpoint/2010/main" val="2292912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As mentioned, an example of difference is FAT32 has a FSINFO in the </a:t>
            </a:r>
            <a:r>
              <a:rPr lang="en-US" b="0" dirty="0"/>
              <a:t>Reserved area. It is very useful. </a:t>
            </a:r>
          </a:p>
          <a:p>
            <a:r>
              <a:rPr lang="en-US" b="0" dirty="0"/>
              <a:t>[click]</a:t>
            </a:r>
          </a:p>
          <a:p>
            <a:r>
              <a:rPr lang="en-US" b="0" dirty="0"/>
              <a:t>For example, there is one field at byte offset 488, which indicates the number of free clusters or free space in the FAT file system. It means you can easily check free disk space in a FAT32 file system. </a:t>
            </a:r>
          </a:p>
          <a:p>
            <a:r>
              <a:rPr lang="en-US" b="0" dirty="0"/>
              <a:t>[click]</a:t>
            </a:r>
          </a:p>
          <a:p>
            <a:r>
              <a:rPr lang="en-US" b="0" dirty="0"/>
              <a:t>Another very useful field is located at byte offset 492, which indicates the next free cluster.</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26</a:t>
            </a:fld>
            <a:endParaRPr lang="en-US" altLang="zh-CN"/>
          </a:p>
        </p:txBody>
      </p:sp>
    </p:spTree>
    <p:extLst>
      <p:ext uri="{BB962C8B-B14F-4D97-AF65-F5344CB8AC3E}">
        <p14:creationId xmlns:p14="http://schemas.microsoft.com/office/powerpoint/2010/main" val="738116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kern="0" dirty="0">
                <a:cs typeface="Times New Roman" panose="02020603050405020304" pitchFamily="18" charset="0"/>
              </a:rPr>
              <a:t>This is an example output of the </a:t>
            </a:r>
            <a:r>
              <a:rPr lang="en-US" kern="0" dirty="0" err="1">
                <a:cs typeface="Times New Roman" panose="02020603050405020304" pitchFamily="18" charset="0"/>
              </a:rPr>
              <a:t>fsstat</a:t>
            </a:r>
            <a:r>
              <a:rPr lang="en-US" kern="0" dirty="0">
                <a:cs typeface="Times New Roman" panose="02020603050405020304" pitchFamily="18" charset="0"/>
              </a:rPr>
              <a:t> tool for a FAT file system. </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27</a:t>
            </a:fld>
            <a:endParaRPr lang="en-US" altLang="zh-CN"/>
          </a:p>
        </p:txBody>
      </p:sp>
    </p:spTree>
    <p:extLst>
      <p:ext uri="{BB962C8B-B14F-4D97-AF65-F5344CB8AC3E}">
        <p14:creationId xmlns:p14="http://schemas.microsoft.com/office/powerpoint/2010/main" val="73268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As mentioned, </a:t>
            </a:r>
            <a:r>
              <a:rPr lang="en-US" b="0" dirty="0"/>
              <a:t>a modern file system organizes its files and folders in a hierarchical folder structure. So it becomes crucial to know </a:t>
            </a:r>
            <a:r>
              <a:rPr lang="en-CA"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the root directory or root folder.</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28</a:t>
            </a:fld>
            <a:endParaRPr lang="en-US" altLang="zh-CN"/>
          </a:p>
        </p:txBody>
      </p:sp>
    </p:spTree>
    <p:extLst>
      <p:ext uri="{BB962C8B-B14F-4D97-AF65-F5344CB8AC3E}">
        <p14:creationId xmlns:p14="http://schemas.microsoft.com/office/powerpoint/2010/main" val="3342238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Next, we take a look at how </a:t>
            </a:r>
            <a:r>
              <a:rPr lang="en-US" b="0" dirty="0"/>
              <a:t>a </a:t>
            </a:r>
            <a:r>
              <a:rPr lang="en-CA"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root directory or root folder is organized. The root directory contains many entries.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Each entry represents a file or a subfolder.</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29</a:t>
            </a:fld>
            <a:endParaRPr lang="en-US" altLang="zh-CN"/>
          </a:p>
        </p:txBody>
      </p:sp>
    </p:spTree>
    <p:extLst>
      <p:ext uri="{BB962C8B-B14F-4D97-AF65-F5344CB8AC3E}">
        <p14:creationId xmlns:p14="http://schemas.microsoft.com/office/powerpoint/2010/main" val="3117686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system is easy? </a:t>
            </a:r>
          </a:p>
          <a:p>
            <a:r>
              <a:rPr lang="en-US" dirty="0"/>
              <a:t>[click]</a:t>
            </a:r>
          </a:p>
          <a:p>
            <a:r>
              <a:rPr lang="en-US" dirty="0"/>
              <a:t>Unfortunately, not!</a:t>
            </a:r>
          </a:p>
          <a:p>
            <a:r>
              <a:rPr lang="en-US" dirty="0"/>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Operating System (File systems) specifications are missing!</a:t>
            </a:r>
            <a:endParaRPr lang="en-CA"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3</a:t>
            </a:fld>
            <a:endParaRPr lang="en-US" altLang="zh-CN"/>
          </a:p>
        </p:txBody>
      </p:sp>
    </p:spTree>
    <p:extLst>
      <p:ext uri="{BB962C8B-B14F-4D97-AF65-F5344CB8AC3E}">
        <p14:creationId xmlns:p14="http://schemas.microsoft.com/office/powerpoint/2010/main" val="2917403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root directory entry corresponds to a file or sub-folder in root</a:t>
            </a:r>
          </a:p>
          <a:p>
            <a:r>
              <a:rPr lang="en-US" dirty="0"/>
              <a:t>The directory entry contains the address of starting cluster allocated to the file. Specially, it includes the following information:</a:t>
            </a:r>
          </a:p>
          <a:p>
            <a:r>
              <a:rPr lang="en-US" dirty="0"/>
              <a:t>Name, Attribute, Create Time, Create Date, Last Access Date, Last Modified Date/Time, Starting Cluster Number, File Size</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30</a:t>
            </a:fld>
            <a:endParaRPr lang="en-US" altLang="zh-CN"/>
          </a:p>
        </p:txBody>
      </p:sp>
    </p:spTree>
    <p:extLst>
      <p:ext uri="{BB962C8B-B14F-4D97-AF65-F5344CB8AC3E}">
        <p14:creationId xmlns:p14="http://schemas.microsoft.com/office/powerpoint/2010/main" val="3677282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Next, let’s take a look at </a:t>
            </a:r>
            <a:r>
              <a:rPr lang="en-CA" sz="1200" b="0" u="none" dirty="0">
                <a:solidFill>
                  <a:schemeClr val="accent2">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Data structure for a basic FAT directory entry in more detail. </a:t>
            </a:r>
            <a:r>
              <a:rPr lang="en-US" dirty="0"/>
              <a:t>Each directory entry has 32 bytes. </a:t>
            </a:r>
          </a:p>
          <a:p>
            <a:r>
              <a:rPr lang="en-US" dirty="0"/>
              <a:t>[click]</a:t>
            </a:r>
          </a:p>
          <a:p>
            <a:r>
              <a:rPr lang="en-US" dirty="0"/>
              <a:t>In the FAT file system, the file name is divided into two fields: The first character of the file name, located in the first byte, and the rest of the file name (including from the second byte of the eight-character base filename plus a three-character filename extension at byte offset 8–10. It is also known as </a:t>
            </a:r>
            <a:r>
              <a:rPr lang="en-US" b="1" dirty="0"/>
              <a:t>8.3 file names</a:t>
            </a:r>
            <a:r>
              <a:rPr lang="en-US" dirty="0"/>
              <a:t> or </a:t>
            </a:r>
            <a:r>
              <a:rPr lang="en-US" b="1" dirty="0"/>
              <a:t>short file names</a:t>
            </a:r>
            <a:r>
              <a:rPr lang="en-US" dirty="0"/>
              <a:t>. The </a:t>
            </a:r>
            <a:r>
              <a:rPr lang="en-US" b="1" dirty="0"/>
              <a:t>8.3 file names</a:t>
            </a:r>
            <a:r>
              <a:rPr lang="en-US" dirty="0"/>
              <a:t> are stored in ASCII code. Either base filenames or extensions are padded with white spaces (0x20).</a:t>
            </a:r>
          </a:p>
          <a:p>
            <a:r>
              <a:rPr lang="en-US" dirty="0"/>
              <a:t>You may be wondering why the file name in FAT is designed in such way. The reason for this will become clear when deletion of files is discussed later.</a:t>
            </a:r>
          </a:p>
          <a:p>
            <a:r>
              <a:rPr lang="en-US" dirty="0"/>
              <a:t>[click]</a:t>
            </a:r>
          </a:p>
          <a:p>
            <a:r>
              <a:rPr lang="en-US" dirty="0"/>
              <a:t>The next important field at byte offset is File Attributes, contains some security information, which are used by the operating system and other software to determine how a file is accessed and used.</a:t>
            </a:r>
          </a:p>
          <a:p>
            <a:r>
              <a:rPr lang="en-US" dirty="0"/>
              <a:t>[click]</a:t>
            </a:r>
          </a:p>
          <a:p>
            <a:r>
              <a:rPr lang="en-US" dirty="0"/>
              <a:t>In Windows, you can </a:t>
            </a:r>
            <a:r>
              <a:rPr lang="en-US" sz="1200" b="0" i="0" kern="1200" dirty="0">
                <a:solidFill>
                  <a:schemeClr val="tx1"/>
                </a:solidFill>
                <a:effectLst/>
                <a:latin typeface="Times New Roman" pitchFamily="18" charset="0"/>
                <a:ea typeface="+mn-ea"/>
                <a:cs typeface="+mn-cs"/>
              </a:rPr>
              <a:t>use the </a:t>
            </a:r>
            <a:r>
              <a:rPr lang="en-US" sz="1200" b="0" i="0" kern="1200" dirty="0" err="1">
                <a:solidFill>
                  <a:schemeClr val="tx1"/>
                </a:solidFill>
                <a:effectLst/>
                <a:latin typeface="Times New Roman" pitchFamily="18" charset="0"/>
                <a:ea typeface="+mn-ea"/>
                <a:cs typeface="+mn-cs"/>
              </a:rPr>
              <a:t>attrib</a:t>
            </a:r>
            <a:r>
              <a:rPr lang="en-US" sz="1200" b="0" i="0" kern="1200" dirty="0">
                <a:solidFill>
                  <a:schemeClr val="tx1"/>
                </a:solidFill>
                <a:effectLst/>
                <a:latin typeface="Times New Roman" pitchFamily="18" charset="0"/>
                <a:ea typeface="+mn-ea"/>
                <a:cs typeface="+mn-cs"/>
              </a:rPr>
              <a:t> command to display or set the read-only, archive, system, and hidden attributes of a file or directory. In the example here, the file msdos.sys has all the read-only, archive, system, and hidden attributes set. </a:t>
            </a:r>
          </a:p>
          <a:p>
            <a:r>
              <a:rPr lang="en-US" sz="1200" b="0" i="0" kern="1200" dirty="0">
                <a:solidFill>
                  <a:schemeClr val="tx1"/>
                </a:solidFill>
                <a:effectLst/>
                <a:latin typeface="Times New Roman" pitchFamily="18" charset="0"/>
                <a:ea typeface="+mn-ea"/>
                <a:cs typeface="+mn-cs"/>
              </a:rPr>
              <a:t>[click]</a:t>
            </a:r>
          </a:p>
          <a:p>
            <a:r>
              <a:rPr lang="en-US" sz="1200" b="0" i="0" kern="1200" dirty="0">
                <a:solidFill>
                  <a:schemeClr val="tx1"/>
                </a:solidFill>
                <a:effectLst/>
                <a:latin typeface="Times New Roman" pitchFamily="18" charset="0"/>
                <a:ea typeface="+mn-ea"/>
                <a:cs typeface="+mn-cs"/>
              </a:rPr>
              <a:t>Also, the </a:t>
            </a:r>
            <a:r>
              <a:rPr lang="en-US" dirty="0"/>
              <a:t>directory entry contains the first cluster address. It is divided into two fields: its high 2 bytes are located at byte offset 20, and its lower 2 bytes are located at byte offset 26.</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[click]</a:t>
            </a:r>
          </a:p>
          <a:p>
            <a:r>
              <a:rPr lang="en-US" dirty="0"/>
              <a:t>The final 4 bytes at byte offset 28–31 represents the file size in bytes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31</a:t>
            </a:fld>
            <a:endParaRPr lang="en-US" altLang="zh-CN"/>
          </a:p>
        </p:txBody>
      </p:sp>
    </p:spTree>
    <p:extLst>
      <p:ext uri="{BB962C8B-B14F-4D97-AF65-F5344CB8AC3E}">
        <p14:creationId xmlns:p14="http://schemas.microsoft.com/office/powerpoint/2010/main" val="3580185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Next, we look at file attributes in more detail. Basically, file attributes are settings associated with computer files that grant or deny certain rights to how a user or the operating system can access that file. The table here shows the attributes (e.g., </a:t>
            </a:r>
            <a:r>
              <a:rPr lang="en-US" sz="1200" b="0" i="0" kern="1200" dirty="0">
                <a:solidFill>
                  <a:schemeClr val="tx1"/>
                </a:solidFill>
                <a:effectLst/>
                <a:latin typeface="Times New Roman" pitchFamily="18" charset="0"/>
                <a:ea typeface="+mn-ea"/>
                <a:cs typeface="+mn-cs"/>
              </a:rPr>
              <a:t>Read-only</a:t>
            </a:r>
            <a:r>
              <a:rPr lang="en-US" b="0" dirty="0"/>
              <a:t>) and their corresponding flag values.</a:t>
            </a:r>
          </a:p>
          <a:p>
            <a:r>
              <a:rPr lang="en-US" b="0" dirty="0"/>
              <a:t>[click]</a:t>
            </a:r>
          </a:p>
          <a:p>
            <a:r>
              <a:rPr lang="en-US" b="0" dirty="0"/>
              <a:t>If the </a:t>
            </a:r>
            <a:r>
              <a:rPr lang="en-US" sz="1200" b="0" i="0" kern="1200" dirty="0">
                <a:solidFill>
                  <a:schemeClr val="tx1"/>
                </a:solidFill>
                <a:effectLst/>
                <a:latin typeface="Times New Roman" pitchFamily="18" charset="0"/>
                <a:ea typeface="+mn-ea"/>
                <a:cs typeface="+mn-cs"/>
              </a:rPr>
              <a:t>Read-only attribute is set on a file. For example, msdos.sys is read-only file. It means it allows the file to be read, but nothing can be written to the file or changed.</a:t>
            </a:r>
          </a:p>
          <a:p>
            <a:r>
              <a:rPr lang="en-US" sz="1200" b="0" i="0" kern="1200" dirty="0">
                <a:solidFill>
                  <a:schemeClr val="tx1"/>
                </a:solidFill>
                <a:effectLst/>
                <a:latin typeface="Times New Roman" pitchFamily="18" charset="0"/>
                <a:ea typeface="+mn-ea"/>
                <a:cs typeface="+mn-cs"/>
              </a:rPr>
              <a:t>When you use the </a:t>
            </a:r>
            <a:r>
              <a:rPr lang="en-US" sz="1200" b="0" i="0" kern="1200" dirty="0" err="1">
                <a:solidFill>
                  <a:schemeClr val="tx1"/>
                </a:solidFill>
                <a:effectLst/>
                <a:latin typeface="Times New Roman" pitchFamily="18" charset="0"/>
                <a:ea typeface="+mn-ea"/>
                <a:cs typeface="+mn-cs"/>
              </a:rPr>
              <a:t>attrib</a:t>
            </a:r>
            <a:r>
              <a:rPr lang="en-US" sz="1200" b="0" i="0" kern="1200" dirty="0">
                <a:solidFill>
                  <a:schemeClr val="tx1"/>
                </a:solidFill>
                <a:effectLst/>
                <a:latin typeface="Times New Roman" pitchFamily="18" charset="0"/>
                <a:ea typeface="+mn-ea"/>
                <a:cs typeface="+mn-cs"/>
              </a:rPr>
              <a:t> command to display its </a:t>
            </a:r>
            <a:r>
              <a:rPr lang="en-US" b="0" dirty="0"/>
              <a:t>attributes. The </a:t>
            </a:r>
            <a:r>
              <a:rPr lang="en-US" sz="1200" b="0" i="0" kern="1200" dirty="0">
                <a:solidFill>
                  <a:schemeClr val="tx1"/>
                </a:solidFill>
                <a:effectLst/>
                <a:latin typeface="Times New Roman" pitchFamily="18" charset="0"/>
                <a:ea typeface="+mn-ea"/>
                <a:cs typeface="+mn-cs"/>
              </a:rPr>
              <a:t>Read-only attribute</a:t>
            </a:r>
            <a:r>
              <a:rPr lang="en-US" b="0" dirty="0"/>
              <a:t> will be shown as “R”.</a:t>
            </a:r>
          </a:p>
          <a:p>
            <a:r>
              <a:rPr lang="en-US" b="1" dirty="0"/>
              <a:t>Now you know that the file attributes based on access control in today’s computer is not security. If someone is able to image your hard disk, your security is gone.</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32</a:t>
            </a:fld>
            <a:endParaRPr lang="en-US" altLang="zh-CN"/>
          </a:p>
        </p:txBody>
      </p:sp>
    </p:spTree>
    <p:extLst>
      <p:ext uri="{BB962C8B-B14F-4D97-AF65-F5344CB8AC3E}">
        <p14:creationId xmlns:p14="http://schemas.microsoft.com/office/powerpoint/2010/main" val="35928171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What if we want to give a file </a:t>
            </a:r>
            <a:r>
              <a:rPr lang="en-US" sz="1200" b="0" i="0" kern="1200" dirty="0">
                <a:solidFill>
                  <a:schemeClr val="tx1"/>
                </a:solidFill>
                <a:effectLst/>
                <a:latin typeface="Times New Roman" pitchFamily="18" charset="0"/>
                <a:ea typeface="+mn-ea"/>
                <a:cs typeface="+mn-cs"/>
              </a:rPr>
              <a:t>a longer name, for example, </a:t>
            </a:r>
            <a:r>
              <a:rPr lang="en-CA" sz="1200" b="0" u="none"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readme_CIS6520_2021.txt.</a:t>
            </a:r>
            <a:endParaRPr lang="en-US" b="0"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33</a:t>
            </a:fld>
            <a:endParaRPr lang="en-US" altLang="zh-CN"/>
          </a:p>
        </p:txBody>
      </p:sp>
    </p:spTree>
    <p:extLst>
      <p:ext uri="{BB962C8B-B14F-4D97-AF65-F5344CB8AC3E}">
        <p14:creationId xmlns:p14="http://schemas.microsoft.com/office/powerpoint/2010/main" val="27998219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The FAT file system uses a concept of  </a:t>
            </a:r>
            <a:r>
              <a:rPr lang="en-US" sz="1200" b="0" kern="0" dirty="0">
                <a:latin typeface="Times New Roman" pitchFamily="18" charset="0"/>
                <a:cs typeface="Times New Roman" pitchFamily="18" charset="0"/>
              </a:rPr>
              <a:t>long file name (LFN) entry to deal with a file having a long name. A file will have a normal entry in addition to any long file name (LFN) entries, and the LFN entries will precede the normal entry. Note that a long name file can have only one </a:t>
            </a:r>
            <a:r>
              <a:rPr lang="en-US" sz="1100" b="0" kern="0" dirty="0">
                <a:latin typeface="Times New Roman" pitchFamily="18" charset="0"/>
                <a:cs typeface="Times New Roman" pitchFamily="18" charset="0"/>
              </a:rPr>
              <a:t>normal directory entry but may have more than one long file name (LFN) entries.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1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This is </a:t>
            </a:r>
            <a:r>
              <a:rPr lang="en-US" sz="1200" b="0" i="0" u="none" strike="noStrike" kern="1200" baseline="0" dirty="0">
                <a:solidFill>
                  <a:schemeClr val="tx1"/>
                </a:solidFill>
                <a:latin typeface="Times New Roman" pitchFamily="18" charset="0"/>
                <a:ea typeface="+mn-ea"/>
                <a:cs typeface="+mn-cs"/>
              </a:rPr>
              <a:t>Data structure for long file name directory entry. It can be observed that you can store many file name characters in one </a:t>
            </a:r>
            <a:r>
              <a:rPr lang="en-US" sz="1100" b="0" kern="0" dirty="0">
                <a:latin typeface="Times New Roman" pitchFamily="18" charset="0"/>
                <a:cs typeface="Times New Roman" pitchFamily="18" charset="0"/>
              </a:rPr>
              <a:t>long file name (LFN) entry.</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1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Note that </a:t>
            </a:r>
            <a:r>
              <a:rPr lang="en-US" sz="1200" b="0" i="0" kern="1200" dirty="0">
                <a:solidFill>
                  <a:schemeClr val="tx1"/>
                </a:solidFill>
                <a:effectLst/>
                <a:latin typeface="Times New Roman" pitchFamily="18" charset="0"/>
                <a:ea typeface="+mn-ea"/>
                <a:cs typeface="+mn-cs"/>
              </a:rPr>
              <a:t>an LFN </a:t>
            </a:r>
            <a:r>
              <a:rPr lang="en-US" sz="1200" b="0" kern="0" dirty="0">
                <a:latin typeface="Times New Roman" pitchFamily="18" charset="0"/>
                <a:cs typeface="Times New Roman" pitchFamily="18" charset="0"/>
              </a:rPr>
              <a:t>entry </a:t>
            </a:r>
            <a:r>
              <a:rPr lang="en-US" sz="1200" b="0" i="0" kern="1200" dirty="0">
                <a:solidFill>
                  <a:schemeClr val="tx1"/>
                </a:solidFill>
                <a:effectLst/>
                <a:latin typeface="Times New Roman" pitchFamily="18" charset="0"/>
                <a:ea typeface="+mn-ea"/>
                <a:cs typeface="+mn-cs"/>
              </a:rPr>
              <a:t>must have an associated one normal entry (including  short </a:t>
            </a:r>
            <a:r>
              <a:rPr lang="en-US" sz="1200" b="1" i="0" kern="1200" dirty="0">
                <a:solidFill>
                  <a:schemeClr val="tx1"/>
                </a:solidFill>
                <a:effectLst/>
                <a:latin typeface="Times New Roman" pitchFamily="18" charset="0"/>
                <a:ea typeface="+mn-ea"/>
                <a:cs typeface="+mn-cs"/>
              </a:rPr>
              <a:t>filename)</a:t>
            </a:r>
            <a:r>
              <a:rPr lang="en-US" sz="1200" b="0" i="0" kern="1200" dirty="0">
                <a:solidFill>
                  <a:schemeClr val="tx1"/>
                </a:solidFill>
                <a:effectLst/>
                <a:latin typeface="Times New Roman" pitchFamily="18" charset="0"/>
                <a:ea typeface="+mn-ea"/>
                <a:cs typeface="+mn-cs"/>
              </a:rPr>
              <a:t> because only the normal entry stores the </a:t>
            </a:r>
            <a:r>
              <a:rPr lang="en-US" sz="1200" b="1" i="0" kern="1200" dirty="0">
                <a:solidFill>
                  <a:schemeClr val="tx1"/>
                </a:solidFill>
                <a:effectLst/>
                <a:latin typeface="Times New Roman" pitchFamily="18" charset="0"/>
                <a:ea typeface="+mn-ea"/>
                <a:cs typeface="+mn-cs"/>
              </a:rPr>
              <a:t>file's</a:t>
            </a:r>
            <a:r>
              <a:rPr lang="en-US" sz="1200" b="0" i="0" kern="1200" dirty="0">
                <a:solidFill>
                  <a:schemeClr val="tx1"/>
                </a:solidFill>
                <a:effectLst/>
                <a:latin typeface="Times New Roman" pitchFamily="18" charset="0"/>
                <a:ea typeface="+mn-ea"/>
                <a:cs typeface="+mn-cs"/>
              </a:rPr>
              <a:t> starting cluster. </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34</a:t>
            </a:fld>
            <a:endParaRPr lang="en-US" altLang="zh-CN"/>
          </a:p>
        </p:txBody>
      </p:sp>
    </p:spTree>
    <p:extLst>
      <p:ext uri="{BB962C8B-B14F-4D97-AF65-F5344CB8AC3E}">
        <p14:creationId xmlns:p14="http://schemas.microsoft.com/office/powerpoint/2010/main" val="318375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For example, we have a file called </a:t>
            </a:r>
            <a:r>
              <a:rPr lang="en-CA" sz="1200" b="0" u="none"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readme_CIS6520_2021.txt. Then, we will need one </a:t>
            </a:r>
            <a:r>
              <a:rPr lang="en-US" sz="1200" b="0" u="none"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Normal Directory Entry and one </a:t>
            </a:r>
            <a:r>
              <a:rPr lang="en-US" sz="1200" b="0" kern="0" dirty="0">
                <a:latin typeface="Times New Roman" pitchFamily="18" charset="0"/>
                <a:cs typeface="Times New Roman" pitchFamily="18" charset="0"/>
              </a:rPr>
              <a:t>long file name (LFN) entry to store the long file name.</a:t>
            </a:r>
            <a:endParaRPr lang="en-US" sz="1200" b="0" u="none"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Please note that </a:t>
            </a:r>
            <a:r>
              <a:rPr lang="en-US" sz="1200" b="0" kern="0" dirty="0">
                <a:latin typeface="Times New Roman" pitchFamily="18" charset="0"/>
                <a:cs typeface="Times New Roman" pitchFamily="18" charset="0"/>
              </a:rPr>
              <a:t>the LFN entry will precede the normal entry. </a:t>
            </a:r>
            <a:r>
              <a:rPr kumimoji="0" lang="en-US" sz="1200" b="0" i="0" u="none" strike="noStrike" kern="1200" cap="none" spc="0" normalizeH="0" baseline="0" noProof="0" dirty="0">
                <a:ln>
                  <a:noFill/>
                </a:ln>
                <a:solidFill>
                  <a:schemeClr val="tx1"/>
                </a:solidFill>
                <a:effectLst/>
                <a:uLnTx/>
                <a:uFillTx/>
                <a:latin typeface="Times New Roman" pitchFamily="18" charset="0"/>
                <a:ea typeface="+mn-ea"/>
                <a:cs typeface="+mn-cs"/>
              </a:rPr>
              <a:t>Also, </a:t>
            </a:r>
            <a:r>
              <a:rPr lang="en-US" sz="1200" b="0" i="0" kern="1200" dirty="0">
                <a:solidFill>
                  <a:schemeClr val="tx1"/>
                </a:solidFill>
                <a:effectLst/>
                <a:latin typeface="Times New Roman" pitchFamily="18" charset="0"/>
                <a:ea typeface="+mn-ea"/>
                <a:cs typeface="+mn-cs"/>
              </a:rPr>
              <a:t>the normal entry contains </a:t>
            </a:r>
            <a:r>
              <a:rPr kumimoji="0" lang="en-US" sz="1200" b="0" i="0" u="none" strike="noStrike" kern="1200" cap="none" spc="0" normalizeH="0" baseline="0" noProof="0" dirty="0">
                <a:ln>
                  <a:noFill/>
                </a:ln>
                <a:solidFill>
                  <a:schemeClr val="tx1"/>
                </a:solidFill>
                <a:effectLst/>
                <a:uLnTx/>
                <a:uFillTx/>
                <a:latin typeface="Times New Roman" pitchFamily="18" charset="0"/>
                <a:ea typeface="+mn-ea"/>
                <a:cs typeface="+mn-cs"/>
              </a:rPr>
              <a:t>a short filename. The way of how an OS creates the short filename varies. However, it is usually created by using the first 6 characters of the filename followed by a tilde (~) and an incremental number.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Times New Roman" pitchFamily="18" charset="0"/>
                <a:ea typeface="+mn-ea"/>
                <a:cs typeface="+mn-cs"/>
              </a:rPr>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Times New Roman" pitchFamily="18" charset="0"/>
                <a:ea typeface="+mn-ea"/>
                <a:cs typeface="+mn-cs"/>
              </a:rPr>
              <a:t>This is an example of how a Windows XP-based OS creates short filename. Suppose we create </a:t>
            </a:r>
            <a:r>
              <a:rPr lang="en-US" sz="1200" b="0" i="0" kern="1200" dirty="0">
                <a:solidFill>
                  <a:schemeClr val="tx1"/>
                </a:solidFill>
                <a:effectLst/>
                <a:latin typeface="Times New Roman" pitchFamily="18" charset="0"/>
                <a:ea typeface="+mn-ea"/>
                <a:cs typeface="+mn-cs"/>
              </a:rPr>
              <a:t>six files in the same directory on a Windows XP system.</a:t>
            </a:r>
            <a:endParaRPr kumimoji="0" lang="en-US" sz="1200" b="0" i="0" u="none" strike="noStrike" kern="1200" cap="none" spc="0" normalizeH="0" baseline="0" noProof="0" dirty="0">
              <a:ln>
                <a:noFill/>
              </a:ln>
              <a:solidFill>
                <a:schemeClr val="tx1"/>
              </a:solidFill>
              <a:effectLst/>
              <a:uLnTx/>
              <a:uFillTx/>
              <a:latin typeface="Times New Roman" pitchFamily="18" charset="0"/>
              <a:ea typeface="+mn-ea"/>
              <a:cs typeface="+mn-cs"/>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35</a:t>
            </a:fld>
            <a:endParaRPr lang="en-US" altLang="zh-CN"/>
          </a:p>
        </p:txBody>
      </p:sp>
    </p:spTree>
    <p:extLst>
      <p:ext uri="{BB962C8B-B14F-4D97-AF65-F5344CB8AC3E}">
        <p14:creationId xmlns:p14="http://schemas.microsoft.com/office/powerpoint/2010/main" val="547320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here shows an example of a FAT file System as a whole, and describes the relationship between a variety of important data structures in the FAT file system, including the directory entry structure, FAT structure, and data contents organized in clusters. </a:t>
            </a:r>
          </a:p>
          <a:p>
            <a:r>
              <a:rPr lang="en-US" dirty="0"/>
              <a:t>In this example, a directory entry has a file called “file.dat”. In addition to</a:t>
            </a:r>
          </a:p>
          <a:p>
            <a:r>
              <a:rPr lang="en-US" dirty="0"/>
              <a:t>the file name, the entry also contains the file size and the address of the first cluster allocated to the file, which Cluster 34. With the address information of the starting cluster, we can locate the corresponding FAT entry (FAT entry 34) whose content is the next cluster allocated for the file, i.e., the second cluster (or Cluster 35) (note that the FAT entry number starts with 0). The FAT entry contains a special signature “EOF”, which marks the end of the file. </a:t>
            </a:r>
          </a:p>
          <a:p>
            <a:r>
              <a:rPr lang="en-US" dirty="0"/>
              <a:t>As such, we can find out address information for all clusters (or the chain of</a:t>
            </a:r>
          </a:p>
          <a:p>
            <a:r>
              <a:rPr lang="en-US" dirty="0"/>
              <a:t>clusters) allocated for the file, which are Clusters 34–35. According to this address information, we can determine the physical disk location of these clusters and obtain the file contents stored there.</a:t>
            </a:r>
          </a:p>
          <a:p>
            <a:r>
              <a:rPr lang="en-US" dirty="0"/>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As you already know, </a:t>
            </a:r>
            <a:r>
              <a:rPr lang="en-CA" sz="12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there are some differences among the different versions of FAT. Another important difference is the size of each FAT table entry.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For FAT12, each FAT entry is 12 bits in size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For FAT16, each FAT entry is 16 bits in size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For FAT32, each FAT entry is 32 bits in size</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36</a:t>
            </a:fld>
            <a:endParaRPr lang="en-US" altLang="zh-CN"/>
          </a:p>
        </p:txBody>
      </p:sp>
    </p:spTree>
    <p:extLst>
      <p:ext uri="{BB962C8B-B14F-4D97-AF65-F5344CB8AC3E}">
        <p14:creationId xmlns:p14="http://schemas.microsoft.com/office/powerpoint/2010/main" val="3181762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CA" dirty="0"/>
          </a:p>
        </p:txBody>
      </p:sp>
      <p:sp>
        <p:nvSpPr>
          <p:cNvPr id="54276" name="Slide Number Placeholder 3"/>
          <p:cNvSpPr>
            <a:spLocks noGrp="1"/>
          </p:cNvSpPr>
          <p:nvPr>
            <p:ph type="sldNum" sz="quarter" idx="5"/>
          </p:nvPr>
        </p:nvSpPr>
        <p:spPr>
          <a:noFill/>
        </p:spPr>
        <p:txBody>
          <a:bodyPr/>
          <a:lstStyle/>
          <a:p>
            <a:fld id="{739C3FC2-BA7C-46A2-9C3F-CC26C7195FA8}" type="slidenum">
              <a:rPr lang="zh-CN" altLang="en-US" smtClean="0"/>
              <a:pPr/>
              <a:t>37</a:t>
            </a:fld>
            <a:endParaRPr lang="zh-CN" altLang="en-US"/>
          </a:p>
        </p:txBody>
      </p:sp>
    </p:spTree>
    <p:extLst>
      <p:ext uri="{BB962C8B-B14F-4D97-AF65-F5344CB8AC3E}">
        <p14:creationId xmlns:p14="http://schemas.microsoft.com/office/powerpoint/2010/main" val="4106560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already know that we can use different ways to locate a disk space, for example, using the </a:t>
            </a:r>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logical partition volume address, which is a sector number.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Now we start to talk about a file system. </a:t>
            </a:r>
            <a:r>
              <a:rPr lang="en-US" sz="1200" b="0" i="0" kern="1200" dirty="0">
                <a:solidFill>
                  <a:schemeClr val="tx1"/>
                </a:solidFill>
                <a:effectLst/>
                <a:latin typeface="Times New Roman" pitchFamily="18" charset="0"/>
                <a:ea typeface="+mn-ea"/>
                <a:cs typeface="+mn-cs"/>
              </a:rPr>
              <a:t>The file system allocates disk space in clusters, and a cluster is the smallest unit of disk space that can be allocated to a file. So we have one more addressing scheme to locate a disk space, cluster address or number.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Times New Roman" pitchFamily="18" charset="0"/>
                <a:ea typeface="+mn-ea"/>
                <a:cs typeface="+mn-cs"/>
              </a:rPr>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Times New Roman" pitchFamily="18" charset="0"/>
                <a:ea typeface="+mn-ea"/>
                <a:cs typeface="+mn-cs"/>
              </a:rPr>
              <a:t>As such, </a:t>
            </a:r>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we have to frequently do the conversion between logical volume address and file system addresses (or cluster address).</a:t>
            </a:r>
          </a:p>
          <a:p>
            <a:r>
              <a:rPr lang="en-US" dirty="0"/>
              <a:t>[click]</a:t>
            </a:r>
          </a:p>
          <a:p>
            <a:r>
              <a:rPr lang="en-US" dirty="0"/>
              <a:t>Easy? </a:t>
            </a:r>
          </a:p>
          <a:p>
            <a:r>
              <a:rPr lang="en-US" dirty="0"/>
              <a:t>[click]</a:t>
            </a:r>
          </a:p>
          <a:p>
            <a:r>
              <a:rPr lang="en-US" dirty="0"/>
              <a:t>Unfortunately, not, although FAT file system is the simplest one among many file systems available today.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a:solidFill>
                <a:schemeClr val="tx1"/>
              </a:solidFill>
              <a:effectLst/>
              <a:latin typeface="Times New Roman" pitchFamily="18"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38</a:t>
            </a:fld>
            <a:endParaRPr lang="en-US" altLang="zh-CN"/>
          </a:p>
        </p:txBody>
      </p:sp>
    </p:spTree>
    <p:extLst>
      <p:ext uri="{BB962C8B-B14F-4D97-AF65-F5344CB8AC3E}">
        <p14:creationId xmlns:p14="http://schemas.microsoft.com/office/powerpoint/2010/main" val="4161433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you must remember that only disk space in data area has </a:t>
            </a:r>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file system addresses (or cluster address) in FAT file systems. </a:t>
            </a:r>
          </a:p>
          <a:p>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We already know that we can use </a:t>
            </a:r>
            <a:r>
              <a:rPr lang="en-US" dirty="0"/>
              <a:t>Partition Boot Sector </a:t>
            </a:r>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to figure out </a:t>
            </a:r>
            <a:r>
              <a:rPr lang="en-US" sz="1200" u="none" dirty="0">
                <a:latin typeface="Times New Roman" pitchFamily="18" charset="0"/>
                <a:cs typeface="Times New Roman" pitchFamily="18" charset="0"/>
              </a:rPr>
              <a:t>FAT file system layout, particularly, the location of data area or where does data area begin?</a:t>
            </a:r>
          </a:p>
          <a:p>
            <a:r>
              <a:rPr lang="en-US" sz="1200" u="none" dirty="0">
                <a:latin typeface="Times New Roman" pitchFamily="18" charset="0"/>
                <a:cs typeface="Times New Roman" pitchFamily="18" charset="0"/>
              </a:rPr>
              <a:t>While we have many </a:t>
            </a:r>
            <a:r>
              <a:rPr lang="en-CA" sz="12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different versions of FAT</a:t>
            </a:r>
            <a:r>
              <a:rPr lang="en-US" sz="1200" u="none" dirty="0">
                <a:latin typeface="Times New Roman" pitchFamily="18" charset="0"/>
                <a:cs typeface="Times New Roman" pitchFamily="18" charset="0"/>
              </a:rPr>
              <a:t> file systems, but the layout of the FAT file systems are very similar.</a:t>
            </a:r>
          </a:p>
          <a:p>
            <a:r>
              <a:rPr lang="en-US" sz="1200" u="none" dirty="0">
                <a:latin typeface="Times New Roman" pitchFamily="18" charset="0"/>
                <a:cs typeface="Times New Roman" pitchFamily="18" charset="0"/>
              </a:rPr>
              <a:t>However, I want to point out one important difference among </a:t>
            </a:r>
            <a:r>
              <a:rPr lang="en-CA" sz="12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different versions of FAT</a:t>
            </a:r>
            <a:r>
              <a:rPr lang="en-US" sz="1200" u="none" dirty="0">
                <a:latin typeface="Times New Roman" pitchFamily="18" charset="0"/>
                <a:cs typeface="Times New Roman" pitchFamily="18" charset="0"/>
              </a:rPr>
              <a:t> file systems: </a:t>
            </a:r>
          </a:p>
          <a:p>
            <a:r>
              <a:rPr lang="en-US" b="0" dirty="0"/>
              <a:t>By design, the root directory in FAT12/FAT16 immediately follows FAT area, which means it is located right behind these FAT tables.</a:t>
            </a:r>
          </a:p>
          <a:p>
            <a:r>
              <a:rPr lang="en-US" b="0" dirty="0"/>
              <a:t>However, in FAT32, the root directory </a:t>
            </a:r>
            <a:r>
              <a:rPr lang="en-US" sz="1200" b="0" i="0" kern="1200" dirty="0">
                <a:solidFill>
                  <a:schemeClr val="tx1"/>
                </a:solidFill>
                <a:effectLst/>
                <a:latin typeface="Times New Roman" pitchFamily="18" charset="0"/>
                <a:ea typeface="+mn-ea"/>
                <a:cs typeface="+mn-cs"/>
              </a:rPr>
              <a:t>can be located anywhere in the Data Area.</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39</a:t>
            </a:fld>
            <a:endParaRPr lang="en-US" altLang="zh-CN"/>
          </a:p>
        </p:txBody>
      </p:sp>
    </p:spTree>
    <p:extLst>
      <p:ext uri="{BB962C8B-B14F-4D97-AF65-F5344CB8AC3E}">
        <p14:creationId xmlns:p14="http://schemas.microsoft.com/office/powerpoint/2010/main" val="4289322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There are too many file systems available today.</a:t>
            </a:r>
            <a:endParaRPr lang="en-US" sz="1200" b="0" dirty="0">
              <a:solidFill>
                <a:schemeClr val="accent2"/>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solidFill>
                  <a:schemeClr val="accent2"/>
                </a:solidFill>
                <a:latin typeface="Times New Roman" pitchFamily="18" charset="0"/>
                <a:cs typeface="Times New Roman" pitchFamily="18" charset="0"/>
              </a:rPr>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solidFill>
                  <a:schemeClr val="accent2"/>
                </a:solidFill>
                <a:latin typeface="Times New Roman" pitchFamily="18" charset="0"/>
                <a:cs typeface="Times New Roman" pitchFamily="18" charset="0"/>
              </a:rPr>
              <a:t>In this course, we will be </a:t>
            </a:r>
            <a:r>
              <a:rPr lang="en-US" sz="1200" b="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focusing on the most common file systems encountered in forensics for Windows including </a:t>
            </a:r>
            <a:r>
              <a:rPr lang="en-US" sz="1200" b="0"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FAT</a:t>
            </a:r>
            <a:r>
              <a:rPr lang="en-US" sz="1200" b="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a:t>
            </a:r>
            <a:r>
              <a:rPr lang="en-US" sz="1200" b="0"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NTFS</a:t>
            </a:r>
            <a:r>
              <a:rPr lang="en-US" sz="1200" b="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A" sz="1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4</a:t>
            </a:fld>
            <a:endParaRPr lang="en-US" altLang="zh-CN"/>
          </a:p>
        </p:txBody>
      </p:sp>
    </p:spTree>
    <p:extLst>
      <p:ext uri="{BB962C8B-B14F-4D97-AF65-F5344CB8AC3E}">
        <p14:creationId xmlns:p14="http://schemas.microsoft.com/office/powerpoint/2010/main" val="18748530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FAT file systems, the data area is divided into clusters which are numbered or addressed from the start of the data area. But, the cluster addresses start at 2. It means the first cluster address is 2 (not using typical Zero-based numbering). </a:t>
            </a:r>
          </a:p>
          <a:p>
            <a:r>
              <a:rPr lang="en-US" dirty="0"/>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But there is some difference </a:t>
            </a:r>
            <a:r>
              <a:rPr lang="en-US" sz="1200" b="0" u="none" dirty="0">
                <a:latin typeface="Times New Roman" pitchFamily="18" charset="0"/>
                <a:cs typeface="Times New Roman" pitchFamily="18" charset="0"/>
              </a:rPr>
              <a:t>among </a:t>
            </a:r>
            <a:r>
              <a:rPr lang="en-CA" sz="1200" b="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different versions of FAT</a:t>
            </a:r>
            <a:r>
              <a:rPr lang="en-US" sz="1200" b="0" u="none" dirty="0">
                <a:latin typeface="Times New Roman" pitchFamily="18" charset="0"/>
                <a:cs typeface="Times New Roman" pitchFamily="18" charset="0"/>
              </a:rPr>
              <a:t> file systems</a:t>
            </a:r>
            <a:r>
              <a:rPr lang="en-US" b="0" dirty="0"/>
              <a:t>. </a:t>
            </a:r>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The difference is in the location of Cluster 2</a:t>
            </a:r>
            <a:endParaRPr lang="en-CA"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r>
              <a:rPr lang="en-US" dirty="0"/>
              <a:t>[click]</a:t>
            </a:r>
          </a:p>
          <a:p>
            <a:r>
              <a:rPr lang="en-US" dirty="0"/>
              <a:t>Specifically, </a:t>
            </a:r>
            <a:r>
              <a:rPr lang="en-US" sz="1200" u="none" dirty="0">
                <a:latin typeface="Times New Roman" pitchFamily="18" charset="0"/>
                <a:cs typeface="Times New Roman" pitchFamily="18" charset="0"/>
              </a:rPr>
              <a:t>In a FAT12/16 file system, </a:t>
            </a:r>
            <a:r>
              <a:rPr lang="en-US" sz="1200" b="1" u="none" dirty="0">
                <a:latin typeface="Times New Roman" pitchFamily="18" charset="0"/>
                <a:cs typeface="Times New Roman" pitchFamily="18" charset="0"/>
              </a:rPr>
              <a:t>Cluster 2</a:t>
            </a:r>
            <a:r>
              <a:rPr lang="en-US" sz="1200" u="none" dirty="0">
                <a:latin typeface="Times New Roman" pitchFamily="18" charset="0"/>
                <a:cs typeface="Times New Roman" pitchFamily="18" charset="0"/>
              </a:rPr>
              <a:t> follows the root directory, and in a FAT32 file system, </a:t>
            </a:r>
            <a:r>
              <a:rPr lang="en-US" sz="1200" b="1" u="none" dirty="0">
                <a:latin typeface="Times New Roman" pitchFamily="18" charset="0"/>
                <a:cs typeface="Times New Roman" pitchFamily="18" charset="0"/>
              </a:rPr>
              <a:t>Cluster 2</a:t>
            </a:r>
            <a:r>
              <a:rPr lang="en-US" sz="1200" u="none" dirty="0">
                <a:latin typeface="Times New Roman" pitchFamily="18" charset="0"/>
                <a:cs typeface="Times New Roman" pitchFamily="18" charset="0"/>
              </a:rPr>
              <a:t> is the first data unit of the data area. Note that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a file system groups sectors into larger data units referred to as clusters, or allocation units.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40</a:t>
            </a:fld>
            <a:endParaRPr lang="en-US" altLang="zh-CN"/>
          </a:p>
        </p:txBody>
      </p:sp>
    </p:spTree>
    <p:extLst>
      <p:ext uri="{BB962C8B-B14F-4D97-AF65-F5344CB8AC3E}">
        <p14:creationId xmlns:p14="http://schemas.microsoft.com/office/powerpoint/2010/main" val="17254593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ct val="0"/>
              </a:spcBef>
              <a:buClrTx/>
              <a:buSzTx/>
            </a:pPr>
            <a:r>
              <a:rPr lang="en-US" altLang="en-US" sz="1200" kern="0" dirty="0">
                <a:solidFill>
                  <a:schemeClr val="accent2"/>
                </a:solidFill>
                <a:latin typeface="Times New Roman" pitchFamily="18" charset="0"/>
                <a:ea typeface="宋体" charset="-122"/>
                <a:cs typeface="Times New Roman" pitchFamily="18" charset="0"/>
              </a:rPr>
              <a:t>The basic algorithms for converting between cluster address and sector address are very simple and straightforward.</a:t>
            </a:r>
          </a:p>
          <a:p>
            <a:pPr lvl="0">
              <a:spcBef>
                <a:spcPct val="0"/>
              </a:spcBef>
              <a:buClrTx/>
              <a:buSzTx/>
            </a:pPr>
            <a:r>
              <a:rPr lang="en-US" altLang="en-US" sz="1200" kern="0" dirty="0">
                <a:solidFill>
                  <a:schemeClr val="accent2"/>
                </a:solidFill>
                <a:latin typeface="Times New Roman" pitchFamily="18" charset="0"/>
                <a:ea typeface="宋体" charset="-122"/>
                <a:cs typeface="Times New Roman" pitchFamily="18" charset="0"/>
              </a:rPr>
              <a:t>Note that </a:t>
            </a:r>
            <a:r>
              <a:rPr lang="en-US" dirty="0"/>
              <a:t>the cluster addresses start at 2, which points to the begin of the data area in FAT volume, while sector addresses start at 0, which points to the begin of the partition or FAT volume.</a:t>
            </a:r>
          </a:p>
          <a:p>
            <a:pPr lvl="0">
              <a:spcBef>
                <a:spcPct val="0"/>
              </a:spcBef>
              <a:buClrTx/>
              <a:buSzTx/>
            </a:pPr>
            <a:r>
              <a:rPr lang="en-US" altLang="en-US" sz="1200" kern="0" dirty="0">
                <a:solidFill>
                  <a:schemeClr val="accent2"/>
                </a:solidFill>
                <a:latin typeface="Times New Roman" pitchFamily="18" charset="0"/>
                <a:ea typeface="宋体" charset="-122"/>
                <a:cs typeface="Times New Roman" pitchFamily="18" charset="0"/>
              </a:rPr>
              <a:t>Also, you may pay attention to the location of Cluster 2 when converting between cluster address and sector address.</a:t>
            </a:r>
          </a:p>
          <a:p>
            <a:pPr lvl="0">
              <a:spcBef>
                <a:spcPct val="0"/>
              </a:spcBef>
              <a:buClrTx/>
              <a:buSzTx/>
            </a:pPr>
            <a:endParaRPr lang="en-US" altLang="en-US" sz="1200" b="1" kern="0" dirty="0">
              <a:solidFill>
                <a:schemeClr val="accent2"/>
              </a:solidFill>
              <a:effectLst>
                <a:outerShdw blurRad="38100" dist="38100" dir="2700000" algn="tl">
                  <a:srgbClr val="000000">
                    <a:alpha val="43137"/>
                  </a:srgbClr>
                </a:outerShdw>
              </a:effectLst>
              <a:latin typeface="Times New Roman" pitchFamily="18" charset="0"/>
              <a:ea typeface="宋体" charset="-122"/>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41</a:t>
            </a:fld>
            <a:endParaRPr lang="en-US" altLang="zh-CN"/>
          </a:p>
        </p:txBody>
      </p:sp>
    </p:spTree>
    <p:extLst>
      <p:ext uri="{BB962C8B-B14F-4D97-AF65-F5344CB8AC3E}">
        <p14:creationId xmlns:p14="http://schemas.microsoft.com/office/powerpoint/2010/main" val="4262825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Please note that all the disk space has sector address or logical partition volume address. But </a:t>
            </a:r>
            <a:r>
              <a:rPr lang="en-CA"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these disk space before the data area, shown in the figures, doesn't have a cluster number associated/assigned to them. </a:t>
            </a:r>
          </a:p>
          <a:p>
            <a:endParaRPr lang="en-US" b="0"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42</a:t>
            </a:fld>
            <a:endParaRPr lang="en-US" altLang="zh-CN"/>
          </a:p>
        </p:txBody>
      </p:sp>
    </p:spTree>
    <p:extLst>
      <p:ext uri="{BB962C8B-B14F-4D97-AF65-F5344CB8AC3E}">
        <p14:creationId xmlns:p14="http://schemas.microsoft.com/office/powerpoint/2010/main" val="4186790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still remember when you format a USB drive, you can choose FAT32 as the file system you want to create the USB drive. </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43</a:t>
            </a:fld>
            <a:endParaRPr lang="en-US" altLang="zh-CN"/>
          </a:p>
        </p:txBody>
      </p:sp>
    </p:spTree>
    <p:extLst>
      <p:ext uri="{BB962C8B-B14F-4D97-AF65-F5344CB8AC3E}">
        <p14:creationId xmlns:p14="http://schemas.microsoft.com/office/powerpoint/2010/main" val="5187583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Next, I will use some real examples to discuss some popular </a:t>
            </a:r>
            <a:r>
              <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analysis techniques for FAT.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worth noting many analysis techniques introduced here also work for other file systems, particularly, from the methodological perspective.</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44</a:t>
            </a:fld>
            <a:endParaRPr lang="en-US" altLang="zh-CN"/>
          </a:p>
        </p:txBody>
      </p:sp>
    </p:spTree>
    <p:extLst>
      <p:ext uri="{BB962C8B-B14F-4D97-AF65-F5344CB8AC3E}">
        <p14:creationId xmlns:p14="http://schemas.microsoft.com/office/powerpoint/2010/main" val="2946269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First, we look at how to analyze file system data. We now introduce </a:t>
            </a:r>
            <a:r>
              <a:rPr lang="en-US" kern="0" dirty="0">
                <a:cs typeface="Times New Roman" panose="02020603050405020304" pitchFamily="18" charset="0"/>
              </a:rPr>
              <a:t>a TSK utility, called </a:t>
            </a:r>
            <a:r>
              <a:rPr lang="en-US" kern="0" dirty="0" err="1">
                <a:cs typeface="Times New Roman" panose="02020603050405020304" pitchFamily="18" charset="0"/>
              </a:rPr>
              <a:t>fsstat</a:t>
            </a:r>
            <a:r>
              <a:rPr lang="en-US" kern="0" dirty="0">
                <a:cs typeface="Times New Roman" panose="02020603050405020304" pitchFamily="18" charset="0"/>
              </a:rPr>
              <a:t>. It provides to display the details associated with a file system. </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45</a:t>
            </a:fld>
            <a:endParaRPr lang="en-US" altLang="zh-CN"/>
          </a:p>
        </p:txBody>
      </p:sp>
    </p:spTree>
    <p:extLst>
      <p:ext uri="{BB962C8B-B14F-4D97-AF65-F5344CB8AC3E}">
        <p14:creationId xmlns:p14="http://schemas.microsoft.com/office/powerpoint/2010/main" val="23449339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0" dirty="0">
                <a:cs typeface="Times New Roman" panose="02020603050405020304" pitchFamily="18" charset="0"/>
              </a:rPr>
              <a:t>This is an example output of the </a:t>
            </a:r>
            <a:r>
              <a:rPr lang="en-US" kern="0" dirty="0" err="1">
                <a:cs typeface="Times New Roman" panose="02020603050405020304" pitchFamily="18" charset="0"/>
              </a:rPr>
              <a:t>fsstat</a:t>
            </a:r>
            <a:r>
              <a:rPr lang="en-US" kern="0" dirty="0">
                <a:cs typeface="Times New Roman" panose="02020603050405020304" pitchFamily="18" charset="0"/>
              </a:rPr>
              <a:t> tool for a FAT file system. It can be seen that </a:t>
            </a:r>
            <a:r>
              <a:rPr lang="en-US" kern="0" dirty="0" err="1">
                <a:cs typeface="Times New Roman" panose="02020603050405020304" pitchFamily="18" charset="0"/>
              </a:rPr>
              <a:t>fsstat</a:t>
            </a:r>
            <a:r>
              <a:rPr lang="en-US" kern="0" dirty="0">
                <a:cs typeface="Times New Roman" panose="02020603050405020304" pitchFamily="18" charset="0"/>
              </a:rPr>
              <a:t> clearly displays the layout of the FAT file system, including three areas, </a:t>
            </a:r>
            <a:r>
              <a:rPr lang="en-US" dirty="0"/>
              <a:t>Reserved area, FAT area, and Data area.</a:t>
            </a:r>
          </a:p>
          <a:p>
            <a:r>
              <a:rPr lang="en-US" dirty="0"/>
              <a:t>For the output, we know that the root directory is located at sectors 8192-8193.</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Note that </a:t>
            </a:r>
            <a:r>
              <a:rPr lang="en-US" kern="0" dirty="0">
                <a:cs typeface="Times New Roman" panose="02020603050405020304" pitchFamily="18" charset="0"/>
              </a:rPr>
              <a:t>the output of this tool is file system specific.</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46</a:t>
            </a:fld>
            <a:endParaRPr lang="en-US" altLang="zh-CN"/>
          </a:p>
        </p:txBody>
      </p:sp>
    </p:spTree>
    <p:extLst>
      <p:ext uri="{BB962C8B-B14F-4D97-AF65-F5344CB8AC3E}">
        <p14:creationId xmlns:p14="http://schemas.microsoft.com/office/powerpoint/2010/main" val="40366811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we are able to know the sizes of two important data blocks, sector and cluster.</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47</a:t>
            </a:fld>
            <a:endParaRPr lang="en-US" altLang="zh-CN"/>
          </a:p>
        </p:txBody>
      </p:sp>
    </p:spTree>
    <p:extLst>
      <p:ext uri="{BB962C8B-B14F-4D97-AF65-F5344CB8AC3E}">
        <p14:creationId xmlns:p14="http://schemas.microsoft.com/office/powerpoint/2010/main" val="33809003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know the location of the root directory, Sectors 8192-8193. Next, we take a look at the root directory in more detail. </a:t>
            </a:r>
            <a:r>
              <a:rPr lang="en-CA"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Each entry represents a file or a subfolder.</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48</a:t>
            </a:fld>
            <a:endParaRPr lang="en-US" altLang="zh-CN"/>
          </a:p>
        </p:txBody>
      </p:sp>
    </p:spTree>
    <p:extLst>
      <p:ext uri="{BB962C8B-B14F-4D97-AF65-F5344CB8AC3E}">
        <p14:creationId xmlns:p14="http://schemas.microsoft.com/office/powerpoint/2010/main" val="1742004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Recall the data</a:t>
            </a:r>
            <a:r>
              <a:rPr lang="en-CA" sz="1200" b="0" u="none" dirty="0">
                <a:solidFill>
                  <a:schemeClr val="accent2">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 structure for a FAT directory entry. Here we only list some import fields which are</a:t>
            </a:r>
            <a:r>
              <a:rPr lang="en-US" sz="1200" b="0" i="0" kern="1200" dirty="0">
                <a:solidFill>
                  <a:schemeClr val="tx1"/>
                </a:solidFill>
                <a:effectLst/>
                <a:latin typeface="Times New Roman" pitchFamily="18" charset="0"/>
                <a:ea typeface="+mn-ea"/>
                <a:cs typeface="+mn-cs"/>
              </a:rPr>
              <a:t> of interest to us</a:t>
            </a:r>
            <a:r>
              <a:rPr lang="en-CA" sz="1200" b="0" u="none" dirty="0">
                <a:solidFill>
                  <a:schemeClr val="accent2">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 for now. </a:t>
            </a:r>
            <a:r>
              <a:rPr lang="en-US" sz="1200" b="0" u="none" dirty="0">
                <a:solidFill>
                  <a:schemeClr val="accent2">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Including, file name, </a:t>
            </a:r>
            <a:r>
              <a:rPr lang="en-US" b="0" dirty="0"/>
              <a:t>first cluster address, and the file size.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49</a:t>
            </a:fld>
            <a:endParaRPr lang="en-US" altLang="zh-CN"/>
          </a:p>
        </p:txBody>
      </p:sp>
    </p:spTree>
    <p:extLst>
      <p:ext uri="{BB962C8B-B14F-4D97-AF65-F5344CB8AC3E}">
        <p14:creationId xmlns:p14="http://schemas.microsoft.com/office/powerpoint/2010/main" val="1030634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972257" y="8832195"/>
            <a:ext cx="3038144" cy="464205"/>
          </a:xfrm>
          <a:prstGeom prst="rect">
            <a:avLst/>
          </a:prstGeom>
          <a:noFill/>
          <a:ln w="9525">
            <a:noFill/>
            <a:miter lim="800000"/>
            <a:headEnd/>
            <a:tailEnd/>
          </a:ln>
        </p:spPr>
        <p:txBody>
          <a:bodyPr lIns="93169" tIns="46584" rIns="93169" bIns="46584" anchor="b"/>
          <a:lstStyle/>
          <a:p>
            <a:pPr algn="r" defTabSz="931887">
              <a:spcBef>
                <a:spcPct val="0"/>
              </a:spcBef>
              <a:buClrTx/>
              <a:buSzTx/>
            </a:pPr>
            <a:fld id="{32C949CC-4235-442F-9484-B77DC69A7107}" type="slidenum">
              <a:rPr lang="en-US" sz="1200">
                <a:latin typeface="Times New Roman" pitchFamily="18" charset="0"/>
              </a:rPr>
              <a:pPr algn="r" defTabSz="931887">
                <a:spcBef>
                  <a:spcPct val="0"/>
                </a:spcBef>
                <a:buClrTx/>
                <a:buSzTx/>
              </a:pPr>
              <a:t>5</a:t>
            </a:fld>
            <a:endParaRPr lang="en-US" sz="1200">
              <a:latin typeface="Times New Roman" pitchFamily="18" charset="0"/>
            </a:endParaRPr>
          </a:p>
        </p:txBody>
      </p:sp>
      <p:sp>
        <p:nvSpPr>
          <p:cNvPr id="79875" name="Rectangle 2"/>
          <p:cNvSpPr>
            <a:spLocks noGrp="1" noRot="1" noChangeAspect="1" noChangeArrowheads="1" noTextEdit="1"/>
          </p:cNvSpPr>
          <p:nvPr>
            <p:ph type="sldImg"/>
          </p:nvPr>
        </p:nvSpPr>
        <p:spPr>
          <a:xfrm>
            <a:off x="1182688" y="698500"/>
            <a:ext cx="4648200" cy="3486150"/>
          </a:xfrm>
          <a:ln/>
        </p:spPr>
      </p:sp>
      <p:sp>
        <p:nvSpPr>
          <p:cNvPr id="79876" name="Rectangle 3"/>
          <p:cNvSpPr>
            <a:spLocks noGrp="1" noChangeArrowheads="1"/>
          </p:cNvSpPr>
          <p:nvPr>
            <p:ph type="body" idx="1"/>
          </p:nvPr>
        </p:nvSpPr>
        <p:spPr>
          <a:xfrm>
            <a:off x="935634" y="4414561"/>
            <a:ext cx="5139134" cy="4183995"/>
          </a:xfrm>
          <a:noFill/>
          <a:ln/>
        </p:spPr>
        <p:txBody>
          <a:bodyPr lIns="93169" tIns="46584" rIns="93169" bIns="46584"/>
          <a:lstStyle/>
          <a:p>
            <a:r>
              <a:rPr lang="en-US" dirty="0"/>
              <a:t>We first take a look at FAT, which has been widely used in the past as well as on lots of mobile devices now.</a:t>
            </a:r>
          </a:p>
        </p:txBody>
      </p:sp>
    </p:spTree>
    <p:extLst>
      <p:ext uri="{BB962C8B-B14F-4D97-AF65-F5344CB8AC3E}">
        <p14:creationId xmlns:p14="http://schemas.microsoft.com/office/powerpoint/2010/main" val="21798525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here </a:t>
            </a:r>
            <a:r>
              <a:rPr lang="en-US" sz="1200" b="0" i="0" u="none" strike="noStrike" kern="1200" baseline="0" dirty="0">
                <a:solidFill>
                  <a:schemeClr val="tx1"/>
                </a:solidFill>
                <a:latin typeface="Times New Roman" pitchFamily="18" charset="0"/>
                <a:ea typeface="+mn-ea"/>
                <a:cs typeface="+mn-cs"/>
              </a:rPr>
              <a:t>shows a hex dump of part of a root directory, using </a:t>
            </a:r>
            <a:r>
              <a:rPr lang="en-US" sz="1200" b="0" i="0" u="none" strike="noStrike" kern="1200" baseline="0" dirty="0" err="1">
                <a:solidFill>
                  <a:schemeClr val="tx1"/>
                </a:solidFill>
                <a:latin typeface="Times New Roman" pitchFamily="18" charset="0"/>
                <a:ea typeface="+mn-ea"/>
                <a:cs typeface="+mn-cs"/>
              </a:rPr>
              <a:t>xxd</a:t>
            </a:r>
            <a:r>
              <a:rPr lang="en-US" sz="1200" b="0" i="0" u="none" strike="noStrike" kern="1200" baseline="0" dirty="0">
                <a:solidFill>
                  <a:schemeClr val="tx1"/>
                </a:solidFill>
                <a:latin typeface="Times New Roman" pitchFamily="18" charset="0"/>
                <a:ea typeface="+mn-ea"/>
                <a:cs typeface="+mn-cs"/>
              </a:rPr>
              <a:t>.</a:t>
            </a:r>
          </a:p>
          <a:p>
            <a:r>
              <a:rPr lang="en-US" sz="1200" b="0" i="0" u="none" strike="noStrike" kern="1200" baseline="0" dirty="0">
                <a:solidFill>
                  <a:schemeClr val="tx1"/>
                </a:solidFill>
                <a:latin typeface="Times New Roman" pitchFamily="18" charset="0"/>
                <a:ea typeface="+mn-ea"/>
                <a:cs typeface="+mn-cs"/>
              </a:rPr>
              <a:t>Particularly, we take a look at the first directory entry, which has 32 bytes.</a:t>
            </a:r>
          </a:p>
          <a:p>
            <a:r>
              <a:rPr lang="en-US" sz="1200" b="0" i="0" u="none" strike="noStrike" kern="1200" baseline="0" dirty="0">
                <a:solidFill>
                  <a:schemeClr val="tx1"/>
                </a:solidFill>
                <a:latin typeface="Times New Roman" pitchFamily="18" charset="0"/>
                <a:ea typeface="+mn-ea"/>
                <a:cs typeface="+mn-cs"/>
              </a:rPr>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final 4 bytes in </a:t>
            </a:r>
            <a:r>
              <a:rPr lang="en-US" sz="1200" b="0" i="0" u="none" strike="noStrike" kern="1200" baseline="0" dirty="0">
                <a:solidFill>
                  <a:schemeClr val="tx1"/>
                </a:solidFill>
                <a:latin typeface="Times New Roman" pitchFamily="18" charset="0"/>
                <a:ea typeface="+mn-ea"/>
                <a:cs typeface="+mn-cs"/>
              </a:rPr>
              <a:t>the directory entry</a:t>
            </a:r>
            <a:r>
              <a:rPr lang="en-US" dirty="0"/>
              <a:t> is the file size in bytes. So the file size is </a:t>
            </a:r>
            <a:r>
              <a:rPr lang="en-US" dirty="0">
                <a:latin typeface="Times New Roman" pitchFamily="18" charset="0"/>
                <a:cs typeface="Times New Roman" pitchFamily="18" charset="0"/>
              </a:rPr>
              <a:t>8827 Bytes.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8" charset="0"/>
                <a:cs typeface="Times New Roman" pitchFamily="18" charset="0"/>
              </a:rPr>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starting cluster address for the file is divided into two fields: its high 2 bytes are located at byte offset 20, and its lower 2 bytes are located at byte offset 26. So we extract them and put two of them together as one address, which is Cluster 3.</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8" charset="0"/>
                <a:cs typeface="Times New Roman" pitchFamily="18" charset="0"/>
              </a:rPr>
              <a:t>In summary, we now know that the file size is 8827 Bytes, starting at Cluster 3.</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8" charset="0"/>
                <a:cs typeface="Times New Roman" pitchFamily="18" charset="0"/>
              </a:rPr>
              <a:t>But what about other clusters allocated to the file?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sz="1200" b="0" i="0" u="none" strike="noStrike" kern="1200" baseline="0" dirty="0">
              <a:solidFill>
                <a:schemeClr val="tx1"/>
              </a:solidFill>
              <a:latin typeface="Times New Roman" pitchFamily="18"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50</a:t>
            </a:fld>
            <a:endParaRPr lang="en-US" altLang="zh-CN"/>
          </a:p>
        </p:txBody>
      </p:sp>
    </p:spTree>
    <p:extLst>
      <p:ext uri="{BB962C8B-B14F-4D97-AF65-F5344CB8AC3E}">
        <p14:creationId xmlns:p14="http://schemas.microsoft.com/office/powerpoint/2010/main" val="17692662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the relationship between a variety of important data structures in the FAT file system, including the directory entry structure, FAT structure, and clusters. We will need to take a look at FAT  structure in order to figure out all clusters (or the chain of clusters) allocated for the file.</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51</a:t>
            </a:fld>
            <a:endParaRPr lang="en-US" altLang="zh-CN"/>
          </a:p>
        </p:txBody>
      </p:sp>
    </p:spTree>
    <p:extLst>
      <p:ext uri="{BB962C8B-B14F-4D97-AF65-F5344CB8AC3E}">
        <p14:creationId xmlns:p14="http://schemas.microsoft.com/office/powerpoint/2010/main" val="36478373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We know that </a:t>
            </a:r>
            <a:r>
              <a:rPr lang="en-US" sz="1200" b="0" u="none" dirty="0">
                <a:latin typeface="Times New Roman" pitchFamily="18" charset="0"/>
                <a:cs typeface="Times New Roman" pitchFamily="18" charset="0"/>
              </a:rPr>
              <a:t>the first cluster of readme.txt is 3.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u="none" dirty="0">
                <a:latin typeface="Times New Roman" pitchFamily="18" charset="0"/>
                <a:cs typeface="Times New Roman" pitchFamily="18" charset="0"/>
              </a:rPr>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u="none" dirty="0">
                <a:latin typeface="Times New Roman" pitchFamily="18" charset="0"/>
                <a:cs typeface="Times New Roman" pitchFamily="18" charset="0"/>
              </a:rPr>
              <a:t>So we go to the FAT entry 3 whose content is the next cluster allocated for the file, i.e., the second cluster.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u="none" dirty="0">
                <a:latin typeface="Times New Roman" pitchFamily="18" charset="0"/>
                <a:cs typeface="Times New Roman" pitchFamily="18" charset="0"/>
              </a:rPr>
              <a:t>The value stored in the FAT entry 3 is 4, which means the second cluster allocated to the file is Cluster 4.</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u="none" dirty="0">
                <a:latin typeface="Times New Roman" pitchFamily="18" charset="0"/>
                <a:cs typeface="Times New Roman" pitchFamily="18" charset="0"/>
              </a:rPr>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u="none" dirty="0">
                <a:latin typeface="Times New Roman" pitchFamily="18" charset="0"/>
                <a:cs typeface="Times New Roman" pitchFamily="18" charset="0"/>
              </a:rPr>
              <a:t>This continues until the FAT entry (FAT entry 11)</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u="none" dirty="0">
                <a:latin typeface="Times New Roman" pitchFamily="18" charset="0"/>
                <a:cs typeface="Times New Roman" pitchFamily="18" charset="0"/>
              </a:rPr>
              <a:t>corresponding to the last cluster is reached. The last FAT entry contains a special signature “0x0fffffff”, which marks the end of the file in FAT32 file system. As such, we can find out address information for all clusters (or the chain of clusters) allocated for the file, which are Clusters 3–11. According to this address information, we can determine the physical disk location of these clusters and obtain the file contents stored there.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u="none" dirty="0">
              <a:latin typeface="Times New Roman" pitchFamily="18" charset="0"/>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52</a:t>
            </a:fld>
            <a:endParaRPr lang="en-US" altLang="zh-CN"/>
          </a:p>
        </p:txBody>
      </p:sp>
    </p:spTree>
    <p:extLst>
      <p:ext uri="{BB962C8B-B14F-4D97-AF65-F5344CB8AC3E}">
        <p14:creationId xmlns:p14="http://schemas.microsoft.com/office/powerpoint/2010/main" val="36602042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Next, we will take a look at another important </a:t>
            </a:r>
            <a:r>
              <a:rPr lang="fr-FR" b="0" dirty="0"/>
              <a:t>file system </a:t>
            </a:r>
            <a:r>
              <a:rPr lang="fr-FR" b="0" dirty="0" err="1"/>
              <a:t>forensics</a:t>
            </a:r>
            <a:r>
              <a:rPr lang="fr-FR" b="0" dirty="0"/>
              <a:t> </a:t>
            </a:r>
            <a:r>
              <a:rPr lang="fr-FR" b="0" dirty="0" err="1"/>
              <a:t>analysis</a:t>
            </a:r>
            <a:r>
              <a:rPr lang="fr-FR" b="0" dirty="0"/>
              <a:t> technique, </a:t>
            </a:r>
            <a:r>
              <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file signature searching forensic technique.</a:t>
            </a:r>
            <a:endParaRPr kumimoji="0" lang="en-US" sz="1200" b="0"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53</a:t>
            </a:fld>
            <a:endParaRPr lang="en-US" altLang="zh-CN"/>
          </a:p>
        </p:txBody>
      </p:sp>
    </p:spTree>
    <p:extLst>
      <p:ext uri="{BB962C8B-B14F-4D97-AF65-F5344CB8AC3E}">
        <p14:creationId xmlns:p14="http://schemas.microsoft.com/office/powerpoint/2010/main" val="21644357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Particularly, we can create two hash databases using some hash utilities (e.g., md5sum), Alert Database and Ignore Database.</a:t>
            </a:r>
          </a:p>
          <a:p>
            <a:r>
              <a:rPr lang="en-US" dirty="0"/>
              <a:t>Ignore Database contains good files, such as Windows system files, whereas Alert Database contains bad files, for example, malware. </a:t>
            </a:r>
          </a:p>
          <a:p>
            <a:r>
              <a:rPr lang="en-US" dirty="0"/>
              <a:t>In order to determine whether a file found in the suspect’s computer </a:t>
            </a:r>
            <a:r>
              <a:rPr lang="en-US" b="0" dirty="0"/>
              <a:t>is good or bad, we can first compute the hash value of the file and then query two hash Databases using the TSK utility find. If </a:t>
            </a:r>
            <a:r>
              <a:rPr lang="en-US" sz="1200" b="0" i="0" kern="1200" dirty="0">
                <a:solidFill>
                  <a:schemeClr val="tx1"/>
                </a:solidFill>
                <a:effectLst/>
                <a:latin typeface="Times New Roman" pitchFamily="18" charset="0"/>
                <a:ea typeface="+mn-ea"/>
                <a:cs typeface="+mn-cs"/>
              </a:rPr>
              <a:t>the query is hitting the Alert database, we know it is a bad file.</a:t>
            </a:r>
          </a:p>
          <a:p>
            <a:r>
              <a:rPr lang="en-US" b="0" dirty="0"/>
              <a:t>If </a:t>
            </a:r>
            <a:r>
              <a:rPr lang="en-US" sz="1200" b="0" i="0" kern="1200" dirty="0">
                <a:solidFill>
                  <a:schemeClr val="tx1"/>
                </a:solidFill>
                <a:effectLst/>
                <a:latin typeface="Times New Roman" pitchFamily="18" charset="0"/>
                <a:ea typeface="+mn-ea"/>
                <a:cs typeface="+mn-cs"/>
              </a:rPr>
              <a:t>the query is hitting the Ignore database, we know it is a good file.</a:t>
            </a:r>
            <a:endParaRPr lang="en-US" b="0"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54</a:t>
            </a:fld>
            <a:endParaRPr lang="en-US" altLang="zh-CN"/>
          </a:p>
        </p:txBody>
      </p:sp>
    </p:spTree>
    <p:extLst>
      <p:ext uri="{BB962C8B-B14F-4D97-AF65-F5344CB8AC3E}">
        <p14:creationId xmlns:p14="http://schemas.microsoft.com/office/powerpoint/2010/main" val="33912633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Next, we will take a look at another important </a:t>
            </a:r>
            <a:r>
              <a:rPr lang="fr-FR" b="0" dirty="0"/>
              <a:t>file system </a:t>
            </a:r>
            <a:r>
              <a:rPr lang="fr-FR" b="0" dirty="0" err="1"/>
              <a:t>forensics</a:t>
            </a:r>
            <a:r>
              <a:rPr lang="fr-FR" b="0" dirty="0"/>
              <a:t> </a:t>
            </a:r>
            <a:r>
              <a:rPr lang="fr-FR" b="0" dirty="0" err="1"/>
              <a:t>analysis</a:t>
            </a:r>
            <a:r>
              <a:rPr lang="fr-FR" b="0" dirty="0"/>
              <a:t> technique, </a:t>
            </a:r>
            <a:r>
              <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Keyword Searching Forensic Technique.</a:t>
            </a:r>
            <a:endParaRPr kumimoji="0" lang="en-US" sz="1200" b="0"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55</a:t>
            </a:fld>
            <a:endParaRPr lang="en-US" altLang="zh-CN"/>
          </a:p>
        </p:txBody>
      </p:sp>
    </p:spTree>
    <p:extLst>
      <p:ext uri="{BB962C8B-B14F-4D97-AF65-F5344CB8AC3E}">
        <p14:creationId xmlns:p14="http://schemas.microsoft.com/office/powerpoint/2010/main" val="36640720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are talking about a situation where </a:t>
            </a:r>
            <a:r>
              <a:rPr lang="en-US" b="0" dirty="0"/>
              <a:t>the investigator knows a keyword or value, and wants to know whether the disk used by the suspect contains the keyword. Specifically, we search each data unit for a known keyword or value. After knowing the address of the data unit which contains the keyword.</a:t>
            </a:r>
          </a:p>
          <a:p>
            <a:r>
              <a:rPr lang="en-US" b="0" dirty="0"/>
              <a:t>Then, we can use </a:t>
            </a:r>
            <a:r>
              <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Data Unit Viewing, for example, using </a:t>
            </a:r>
            <a:r>
              <a:rPr lang="en-US" b="0" dirty="0"/>
              <a:t>the TSK utility, </a:t>
            </a:r>
            <a:r>
              <a:rPr lang="en-US" b="0" dirty="0" err="1"/>
              <a:t>blkcat</a:t>
            </a:r>
            <a:r>
              <a:rPr lang="en-US" b="0" dirty="0"/>
              <a:t> to display the content in the data unit or finding out which file occupies the data unit containing the keyword.</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56</a:t>
            </a:fld>
            <a:endParaRPr lang="en-US" altLang="zh-CN"/>
          </a:p>
        </p:txBody>
      </p:sp>
    </p:spTree>
    <p:extLst>
      <p:ext uri="{BB962C8B-B14F-4D97-AF65-F5344CB8AC3E}">
        <p14:creationId xmlns:p14="http://schemas.microsoft.com/office/powerpoint/2010/main" val="18163096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forensic keyword search process typically follows the workflow shown here, where an investigator has a disk image and knows some keyword.</a:t>
            </a:r>
          </a:p>
          <a:p>
            <a:r>
              <a:rPr lang="en-US" dirty="0"/>
              <a:t>However, it’s a challenge to find a string type keyword when the hard image disk is a bunch of binary data. Therefore, we first need to extract printable data from a binary image disk, for example, using TSK’s </a:t>
            </a:r>
            <a:r>
              <a:rPr lang="en-US" b="1" dirty="0" err="1"/>
              <a:t>srch_strings</a:t>
            </a:r>
            <a:r>
              <a:rPr lang="en-US" dirty="0"/>
              <a:t> command, where the .</a:t>
            </a:r>
            <a:r>
              <a:rPr lang="en-US" dirty="0" err="1"/>
              <a:t>asc</a:t>
            </a:r>
            <a:r>
              <a:rPr lang="en-US" dirty="0"/>
              <a:t> file outputted (a text file) is then used to find all the occurrences of keywords. The output .</a:t>
            </a:r>
            <a:r>
              <a:rPr lang="en-US" dirty="0" err="1"/>
              <a:t>asc</a:t>
            </a:r>
            <a:r>
              <a:rPr lang="en-US" dirty="0"/>
              <a:t> file contains all the printable data along with their locations in the disk image. Afterwards, we can search the keyword within the .</a:t>
            </a:r>
            <a:r>
              <a:rPr lang="en-US" dirty="0" err="1"/>
              <a:t>asc</a:t>
            </a:r>
            <a:r>
              <a:rPr lang="en-US" dirty="0"/>
              <a:t> file, for example, using the </a:t>
            </a:r>
            <a:r>
              <a:rPr lang="en-US" b="1" dirty="0"/>
              <a:t>grep</a:t>
            </a:r>
            <a:r>
              <a:rPr lang="en-US" dirty="0"/>
              <a:t> command. If a match is found, the investigator performs further analysis by using TSK utility </a:t>
            </a:r>
            <a:r>
              <a:rPr lang="en-US" b="1" dirty="0" err="1"/>
              <a:t>ifind</a:t>
            </a:r>
            <a:r>
              <a:rPr lang="en-US" dirty="0"/>
              <a:t> to find out the meta-data structure for the file that occupies the disk unit where keyword resides or using TSK utility </a:t>
            </a:r>
            <a:r>
              <a:rPr lang="en-US" b="1" dirty="0" err="1"/>
              <a:t>blkcat</a:t>
            </a:r>
            <a:r>
              <a:rPr lang="en-US" dirty="0"/>
              <a:t> to display contents of data unit containing keywords. Obviously, after we know the meta-data structure for the file that occupies the disk unit where keyword resides, we can also use TSK utility </a:t>
            </a:r>
            <a:r>
              <a:rPr lang="en-US" b="1" dirty="0" err="1"/>
              <a:t>istat</a:t>
            </a:r>
            <a:r>
              <a:rPr lang="en-US" dirty="0"/>
              <a:t> to display details of a given meta-data structure.</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57</a:t>
            </a:fld>
            <a:endParaRPr lang="en-US" altLang="zh-CN"/>
          </a:p>
        </p:txBody>
      </p:sp>
    </p:spTree>
    <p:extLst>
      <p:ext uri="{BB962C8B-B14F-4D97-AF65-F5344CB8AC3E}">
        <p14:creationId xmlns:p14="http://schemas.microsoft.com/office/powerpoint/2010/main" val="6421972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using TSK’s </a:t>
            </a:r>
            <a:r>
              <a:rPr lang="en-US" b="1" dirty="0" err="1"/>
              <a:t>srch_strings</a:t>
            </a:r>
            <a:r>
              <a:rPr lang="en-US" dirty="0"/>
              <a:t> command to extract printable data from a binary image disk. We save its .</a:t>
            </a:r>
            <a:r>
              <a:rPr lang="en-US" dirty="0" err="1"/>
              <a:t>asc</a:t>
            </a:r>
            <a:r>
              <a:rPr lang="en-US" dirty="0"/>
              <a:t> file outputted (a text file) to a file.</a:t>
            </a:r>
          </a:p>
          <a:p>
            <a:r>
              <a:rPr lang="en-US" dirty="0"/>
              <a:t>Note that we are using the "-t d" option here. It means  the byte offset of an extracted string is displayed in decimal.</a:t>
            </a:r>
          </a:p>
          <a:p>
            <a:endParaRPr lang="en-US" dirty="0"/>
          </a:p>
          <a:p>
            <a:r>
              <a:rPr lang="en-US" dirty="0"/>
              <a:t>Afterwards, we can search the keyword within the .</a:t>
            </a:r>
            <a:r>
              <a:rPr lang="en-US" dirty="0" err="1"/>
              <a:t>asc</a:t>
            </a:r>
            <a:r>
              <a:rPr lang="en-US" dirty="0"/>
              <a:t> file, for example, using the </a:t>
            </a:r>
            <a:r>
              <a:rPr lang="en-US" b="1" dirty="0"/>
              <a:t>grep</a:t>
            </a:r>
            <a:r>
              <a:rPr lang="en-US" dirty="0"/>
              <a:t> command. If a match is found, the investigator performs further analysis.</a:t>
            </a:r>
          </a:p>
          <a:p>
            <a:r>
              <a:rPr lang="en-US" dirty="0"/>
              <a:t>In the example here, we find the keyword “first” located in a string starting at byte offset 138919.</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58</a:t>
            </a:fld>
            <a:endParaRPr lang="en-US" altLang="zh-CN"/>
          </a:p>
        </p:txBody>
      </p:sp>
    </p:spTree>
    <p:extLst>
      <p:ext uri="{BB962C8B-B14F-4D97-AF65-F5344CB8AC3E}">
        <p14:creationId xmlns:p14="http://schemas.microsoft.com/office/powerpoint/2010/main" val="25310995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However, </a:t>
            </a:r>
            <a:r>
              <a:rPr lang="en-US" sz="1200" b="0" i="0" kern="1200" dirty="0">
                <a:solidFill>
                  <a:schemeClr val="tx1"/>
                </a:solidFill>
                <a:effectLst/>
                <a:latin typeface="Times New Roman" pitchFamily="18" charset="0"/>
                <a:ea typeface="+mn-ea"/>
                <a:cs typeface="+mn-cs"/>
              </a:rPr>
              <a:t>there exists a challenge with finding out the address of sector or cluster which contains the keyword.</a:t>
            </a:r>
          </a:p>
          <a:p>
            <a:r>
              <a:rPr lang="en-US" sz="1200" b="0" i="0" kern="1200" dirty="0">
                <a:solidFill>
                  <a:schemeClr val="tx1"/>
                </a:solidFill>
                <a:effectLst/>
                <a:latin typeface="Times New Roman" pitchFamily="18" charset="0"/>
                <a:ea typeface="+mn-ea"/>
                <a:cs typeface="+mn-cs"/>
              </a:rPr>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Times New Roman" pitchFamily="18" charset="0"/>
                <a:ea typeface="+mn-ea"/>
                <a:cs typeface="+mn-cs"/>
              </a:rPr>
              <a:t>Suppose we find </a:t>
            </a:r>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 suspicious keyword at byte offset of 1211 in </a:t>
            </a:r>
            <a:r>
              <a:rPr lang="en-US" b="0" dirty="0"/>
              <a:t>the .</a:t>
            </a:r>
            <a:r>
              <a:rPr lang="en-US" b="0" dirty="0" err="1"/>
              <a:t>asc</a:t>
            </a:r>
            <a:r>
              <a:rPr lang="en-US" b="0" dirty="0"/>
              <a:t> file outputted (a text file) from the TSK’s </a:t>
            </a:r>
            <a:r>
              <a:rPr lang="en-US" b="0" dirty="0" err="1"/>
              <a:t>srch_strings</a:t>
            </a:r>
            <a:r>
              <a:rPr lang="en-US" b="0" dirty="0"/>
              <a:t> command. But, our goal is to find out </a:t>
            </a:r>
            <a:r>
              <a:rPr lang="en-US" sz="1200" b="0" i="0" kern="1200" dirty="0">
                <a:solidFill>
                  <a:schemeClr val="tx1"/>
                </a:solidFill>
                <a:effectLst/>
                <a:latin typeface="Times New Roman" pitchFamily="18" charset="0"/>
                <a:ea typeface="+mn-ea"/>
                <a:cs typeface="+mn-cs"/>
              </a:rPr>
              <a:t>the address of cluster which contains the keyword.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Times New Roman" pitchFamily="18" charset="0"/>
                <a:ea typeface="+mn-ea"/>
                <a:cs typeface="+mn-cs"/>
              </a:rPr>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solidFill>
                  <a:schemeClr val="accent2"/>
                </a:solidFill>
                <a:latin typeface="Times New Roman" pitchFamily="18" charset="0"/>
                <a:cs typeface="Times New Roman" pitchFamily="18" charset="0"/>
              </a:rPr>
              <a:t>So we convert  between disk unit address and byte offset</a:t>
            </a:r>
          </a:p>
          <a:p>
            <a:r>
              <a:rPr lang="en-US" b="0" dirty="0"/>
              <a:t>[click]</a:t>
            </a:r>
          </a:p>
          <a:p>
            <a:r>
              <a:rPr lang="en-US" b="0" dirty="0"/>
              <a:t>So we first find out the sector address of disk space where </a:t>
            </a:r>
            <a:r>
              <a:rPr lang="en-US" sz="1200" b="0" i="0" kern="1200" dirty="0">
                <a:solidFill>
                  <a:schemeClr val="tx1"/>
                </a:solidFill>
                <a:effectLst/>
                <a:latin typeface="Times New Roman" pitchFamily="18" charset="0"/>
                <a:ea typeface="+mn-ea"/>
                <a:cs typeface="+mn-cs"/>
              </a:rPr>
              <a:t>the keyword is stored. Specifically, the byte offset is divided by 512, and we round down the nearest integer of the result and get the sector address. </a:t>
            </a:r>
          </a:p>
          <a:p>
            <a:r>
              <a:rPr lang="en-US" sz="1200" b="0" i="0" kern="1200" dirty="0">
                <a:solidFill>
                  <a:schemeClr val="tx1"/>
                </a:solidFill>
                <a:effectLst/>
                <a:latin typeface="Times New Roman" pitchFamily="18" charset="0"/>
                <a:ea typeface="+mn-ea"/>
                <a:cs typeface="+mn-cs"/>
              </a:rPr>
              <a:t>Note that we calculate the sector address first because the sector addresses start from the begin of the partition, but the cluster addresses may start from somewhere in the partition.</a:t>
            </a:r>
          </a:p>
          <a:p>
            <a:r>
              <a:rPr lang="en-US" sz="1200" b="0" i="0" kern="1200" dirty="0">
                <a:solidFill>
                  <a:schemeClr val="tx1"/>
                </a:solidFill>
                <a:effectLst/>
                <a:latin typeface="Times New Roman" pitchFamily="18" charset="0"/>
                <a:ea typeface="+mn-ea"/>
                <a:cs typeface="+mn-cs"/>
              </a:rPr>
              <a:t>Afterwards, we can find out the address of the cluster where the keyword resides, based on the known sector address. </a:t>
            </a:r>
          </a:p>
          <a:p>
            <a:r>
              <a:rPr lang="en-US" b="0" dirty="0"/>
              <a:t>Note that </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59</a:t>
            </a:fld>
            <a:endParaRPr lang="en-US" altLang="zh-CN"/>
          </a:p>
        </p:txBody>
      </p:sp>
    </p:spTree>
    <p:extLst>
      <p:ext uri="{BB962C8B-B14F-4D97-AF65-F5344CB8AC3E}">
        <p14:creationId xmlns:p14="http://schemas.microsoft.com/office/powerpoint/2010/main" val="2949884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now looking at a scenario: we extract a partition, which is formatted with a FAT file system. </a:t>
            </a:r>
          </a:p>
          <a:p>
            <a:r>
              <a:rPr lang="en-US" dirty="0"/>
              <a:t>[click]</a:t>
            </a:r>
          </a:p>
          <a:p>
            <a:r>
              <a:rPr lang="en-US" dirty="0"/>
              <a:t>We want to analyze it.</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6</a:t>
            </a:fld>
            <a:endParaRPr lang="en-US" altLang="zh-CN"/>
          </a:p>
        </p:txBody>
      </p:sp>
    </p:spTree>
    <p:extLst>
      <p:ext uri="{BB962C8B-B14F-4D97-AF65-F5344CB8AC3E}">
        <p14:creationId xmlns:p14="http://schemas.microsoft.com/office/powerpoint/2010/main" val="5546327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that the keyword is contained in Sector 271.</a:t>
            </a:r>
          </a:p>
          <a:p>
            <a:r>
              <a:rPr lang="en-US" dirty="0"/>
              <a:t>[click]</a:t>
            </a:r>
          </a:p>
          <a:p>
            <a:r>
              <a:rPr lang="en-US" dirty="0"/>
              <a:t>Then, we use </a:t>
            </a:r>
            <a:r>
              <a:rPr lang="en-US" dirty="0" err="1"/>
              <a:t>ifind</a:t>
            </a:r>
            <a:r>
              <a:rPr lang="en-US" dirty="0"/>
              <a:t> to find out metadata entry no for a data unit. Note that the TSK tool </a:t>
            </a:r>
            <a:r>
              <a:rPr lang="en-US" dirty="0" err="1"/>
              <a:t>ifind</a:t>
            </a:r>
            <a:r>
              <a:rPr lang="en-US" dirty="0"/>
              <a:t> can also be used to find out metadata entry no for a given file name.</a:t>
            </a:r>
          </a:p>
          <a:p>
            <a:r>
              <a:rPr lang="en-US" dirty="0"/>
              <a:t>We know metadata entry #4 is associated with the file which contains the keyword.</a:t>
            </a:r>
          </a:p>
          <a:p>
            <a:r>
              <a:rPr lang="en-US" dirty="0"/>
              <a:t>Finally, we can use the TSK tool  </a:t>
            </a:r>
            <a:r>
              <a:rPr lang="en-US" dirty="0" err="1"/>
              <a:t>istat</a:t>
            </a:r>
            <a:r>
              <a:rPr lang="en-US" dirty="0"/>
              <a:t> to </a:t>
            </a:r>
            <a:r>
              <a:rPr lang="en-US" kern="0" dirty="0">
                <a:latin typeface="Times New Roman" pitchFamily="18" charset="0"/>
                <a:cs typeface="Times New Roman" pitchFamily="18" charset="0"/>
              </a:rPr>
              <a:t>display details of the meta-data structure </a:t>
            </a:r>
            <a:r>
              <a:rPr lang="en-US" dirty="0"/>
              <a:t>#4.</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60</a:t>
            </a:fld>
            <a:endParaRPr lang="en-US" altLang="zh-CN"/>
          </a:p>
        </p:txBody>
      </p:sp>
    </p:spTree>
    <p:extLst>
      <p:ext uri="{BB962C8B-B14F-4D97-AF65-F5344CB8AC3E}">
        <p14:creationId xmlns:p14="http://schemas.microsoft.com/office/powerpoint/2010/main" val="22413387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b="0" dirty="0">
                <a:latin typeface="Times New Roman" pitchFamily="18" charset="0"/>
              </a:rPr>
              <a:t>Data recovery is one of the most common techniques in Digital Investigation. Next, let’s take a look at how to </a:t>
            </a:r>
            <a:r>
              <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recover deleted Files in FAT file system, particularly, we are first talking about the most popular situation, metadata-based deleted file recovery.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A" dirty="0">
              <a:latin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61</a:t>
            </a:fld>
            <a:endParaRPr lang="en-US" altLang="zh-CN"/>
          </a:p>
        </p:txBody>
      </p:sp>
    </p:spTree>
    <p:extLst>
      <p:ext uri="{BB962C8B-B14F-4D97-AF65-F5344CB8AC3E}">
        <p14:creationId xmlns:p14="http://schemas.microsoft.com/office/powerpoint/2010/main" val="41894808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study file deletion behavior in FAT file system. When a file is deleted in a FAT file system, the operating system only updates the</a:t>
            </a:r>
          </a:p>
          <a:p>
            <a:r>
              <a:rPr lang="en-US" dirty="0"/>
              <a:t>DIR entry where the first character of the file name (or the first byte of the directory entry) is set to a special character (0xe5 in hex). The directory entry becomes a </a:t>
            </a:r>
            <a:r>
              <a:rPr lang="en-US" b="1" dirty="0"/>
              <a:t>deletion entry</a:t>
            </a:r>
            <a:r>
              <a:rPr lang="en-US" dirty="0"/>
              <a:t>. The character 0xE5 indicates to the system that the directory entry is available for use by a new entry, but no other change is made to this directory entry. In other words, the rest of the file name as well as meta-data (the file size, and most importantly the address of the starting cluster for the file)</a:t>
            </a:r>
          </a:p>
          <a:p>
            <a:r>
              <a:rPr lang="en-US" dirty="0"/>
              <a:t>is kept intact. </a:t>
            </a:r>
          </a:p>
          <a:p>
            <a:r>
              <a:rPr lang="en-US" dirty="0"/>
              <a:t>At the same time, all the FAT entries corresponding to the deleted file are zeroed out to indicate that the corresponding clusters are available for use.</a:t>
            </a:r>
          </a:p>
          <a:p>
            <a:r>
              <a:rPr lang="en-US" dirty="0"/>
              <a:t>However, the operating system does not erase the actual contents of the data clusters.</a:t>
            </a:r>
          </a:p>
          <a:p>
            <a:r>
              <a:rPr lang="en-US" b="1" dirty="0"/>
              <a:t>Obviously</a:t>
            </a:r>
            <a:r>
              <a:rPr lang="en-US" dirty="0"/>
              <a:t>, it is very straightforward to recover deleted files by using remaining file metadata information in a FAT file system given that most of files are stored in contiguous blocks. First, we scan the entire file system one directory entry at a time and compile a list of entries with a deletion marker (e.g. 0xE5). Then, we simply change the first character of the file name back to its original one from 0xE5. Then, we put back the cluster chain into FAT since we know the starting cluster address from the DIR entry as well as the file is stored on consecutive disk blocks.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62</a:t>
            </a:fld>
            <a:endParaRPr lang="en-US" altLang="zh-CN"/>
          </a:p>
        </p:txBody>
      </p:sp>
    </p:spTree>
    <p:extLst>
      <p:ext uri="{BB962C8B-B14F-4D97-AF65-F5344CB8AC3E}">
        <p14:creationId xmlns:p14="http://schemas.microsoft.com/office/powerpoint/2010/main" val="21807906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recover a deleted file in FAT file system, we have to modify several areas. However, in practice, we need to work on a disk image, which could be very large. It is hard to edit the whole image file. </a:t>
            </a:r>
          </a:p>
          <a:p>
            <a:r>
              <a:rPr lang="en-US" dirty="0"/>
              <a:t>In reality, we only need to edit a small disk area. Therefore, a good approach is to locate the area which we will work on, and then extract and save it into a small image file. </a:t>
            </a:r>
          </a:p>
          <a:p>
            <a:r>
              <a:rPr lang="en-US" dirty="0"/>
              <a:t>[click]</a:t>
            </a:r>
          </a:p>
          <a:p>
            <a:r>
              <a:rPr lang="en-US" dirty="0"/>
              <a:t>Afterwards, we can edit the small image file and make any necessary changes for file recovery. </a:t>
            </a:r>
          </a:p>
          <a:p>
            <a:r>
              <a:rPr lang="en-US" dirty="0"/>
              <a:t>[click]</a:t>
            </a:r>
          </a:p>
          <a:p>
            <a:r>
              <a:rPr lang="en-US" dirty="0"/>
              <a:t>Once all changes are complete, we can create a new disk partition image by integrating two images.</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63</a:t>
            </a:fld>
            <a:endParaRPr lang="en-US" altLang="zh-CN"/>
          </a:p>
        </p:txBody>
      </p:sp>
    </p:spTree>
    <p:extLst>
      <p:ext uri="{BB962C8B-B14F-4D97-AF65-F5344CB8AC3E}">
        <p14:creationId xmlns:p14="http://schemas.microsoft.com/office/powerpoint/2010/main" val="21110929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Next, we will use a real example to show how to recover a deleted file in FAT file system step by step.</a:t>
            </a:r>
          </a:p>
          <a:p>
            <a:r>
              <a:rPr lang="en-US" b="0" dirty="0"/>
              <a:t>There are some important information you will have to figure out in order to successfully recover a deleted file in FAT file system. </a:t>
            </a:r>
          </a:p>
          <a:p>
            <a:r>
              <a:rPr lang="en-US" b="0" dirty="0"/>
              <a:t>[click]</a:t>
            </a:r>
          </a:p>
          <a:p>
            <a:r>
              <a:rPr lang="en-US" b="0" dirty="0"/>
              <a:t>First, you locate a deletion entry</a:t>
            </a:r>
          </a:p>
          <a:p>
            <a:r>
              <a:rPr lang="en-US" b="0" dirty="0"/>
              <a:t>[click]</a:t>
            </a:r>
          </a:p>
          <a:p>
            <a:r>
              <a:rPr lang="en-US" b="0" dirty="0"/>
              <a:t>Then you can figure out the file size, which is 5394 bytes in the example. </a:t>
            </a:r>
          </a:p>
          <a:p>
            <a:r>
              <a:rPr lang="en-US" b="0" dirty="0"/>
              <a:t>[click]</a:t>
            </a:r>
          </a:p>
          <a:p>
            <a:r>
              <a:rPr lang="en-US" b="0" dirty="0"/>
              <a:t>Then, based on the cluster size, you can find out the number of clusters allocated to the deleted file, which is 2 clusters.</a:t>
            </a:r>
          </a:p>
          <a:p>
            <a:r>
              <a:rPr lang="en-US" b="0" dirty="0"/>
              <a:t>[click]</a:t>
            </a:r>
          </a:p>
          <a:p>
            <a:r>
              <a:rPr lang="en-US" b="0" dirty="0"/>
              <a:t>Also, you can find out the starting cluster occupied by the deleted file.</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64</a:t>
            </a:fld>
            <a:endParaRPr lang="en-US" altLang="zh-CN"/>
          </a:p>
        </p:txBody>
      </p:sp>
    </p:spTree>
    <p:extLst>
      <p:ext uri="{BB962C8B-B14F-4D97-AF65-F5344CB8AC3E}">
        <p14:creationId xmlns:p14="http://schemas.microsoft.com/office/powerpoint/2010/main" val="11175107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recover the deleted file, we first change the first character of the file name back to its original one from 0xE5. In reality, you may not know the first character of the file name, and actually, any printable letter should work.</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65</a:t>
            </a:fld>
            <a:endParaRPr lang="en-US" altLang="zh-CN"/>
          </a:p>
        </p:txBody>
      </p:sp>
    </p:spTree>
    <p:extLst>
      <p:ext uri="{BB962C8B-B14F-4D97-AF65-F5344CB8AC3E}">
        <p14:creationId xmlns:p14="http://schemas.microsoft.com/office/powerpoint/2010/main" val="8546201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will put back the cluster chain into FAT. Note that we use FAT32, so each FAT entry has 32 bits or 4 bytes.</a:t>
            </a:r>
          </a:p>
          <a:p>
            <a:r>
              <a:rPr lang="en-US" dirty="0"/>
              <a:t>Since we know the starting cluster address, which is Cluster 353 and the file occupies two clusters. Also, please note that we assume the file is stored on consecutive disk blocks. So we know the file occupies Clusters 353 and 354.</a:t>
            </a:r>
          </a:p>
          <a:p>
            <a:r>
              <a:rPr lang="en-US" dirty="0"/>
              <a:t>[click]</a:t>
            </a:r>
          </a:p>
          <a:p>
            <a:r>
              <a:rPr lang="en-US" dirty="0"/>
              <a:t>So we put back the cluster chain into FAT. Technically speaking, we go to FAT entries 353 and 354. The most important thing is to figure out the values stored in these FAT entries.</a:t>
            </a:r>
          </a:p>
          <a:p>
            <a:r>
              <a:rPr lang="en-US" dirty="0"/>
              <a:t>The values are supposed to the address of next cluster for the FAT entry associated to.</a:t>
            </a:r>
          </a:p>
          <a:p>
            <a:r>
              <a:rPr lang="en-US" dirty="0"/>
              <a:t>[click]</a:t>
            </a:r>
          </a:p>
          <a:p>
            <a:r>
              <a:rPr lang="en-US" dirty="0"/>
              <a:t>Obviously, the value for the FAT entry 353 is 354.</a:t>
            </a:r>
          </a:p>
          <a:p>
            <a:r>
              <a:rPr lang="en-US" dirty="0"/>
              <a:t>[click]</a:t>
            </a:r>
          </a:p>
          <a:p>
            <a:r>
              <a:rPr lang="en-US" dirty="0"/>
              <a:t>However, Cluster 354 is the last cluster allocated to the file. So we need to put </a:t>
            </a:r>
            <a:r>
              <a:rPr lang="en-US" sz="1200" b="0" u="none" dirty="0">
                <a:latin typeface="Times New Roman" pitchFamily="18" charset="0"/>
                <a:cs typeface="Times New Roman" pitchFamily="18" charset="0"/>
              </a:rPr>
              <a:t>the End-of-file signature, which is “0x0fffffff” for the FAT32 file system.</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66</a:t>
            </a:fld>
            <a:endParaRPr lang="en-US" altLang="zh-CN"/>
          </a:p>
        </p:txBody>
      </p:sp>
    </p:spTree>
    <p:extLst>
      <p:ext uri="{BB962C8B-B14F-4D97-AF65-F5344CB8AC3E}">
        <p14:creationId xmlns:p14="http://schemas.microsoft.com/office/powerpoint/2010/main" val="18788724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Since we are able to figure out the location of the file, i.e. all the clusters allocated to the file. Another simple way is to extract </a:t>
            </a:r>
            <a:r>
              <a:rPr lang="en-US" sz="1200" b="0" kern="1200" dirty="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rPr>
              <a:t>file content </a:t>
            </a:r>
            <a:r>
              <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in the Data Area and save them into another file.</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Note that when you read the last cluster </a:t>
            </a:r>
            <a:r>
              <a:rPr lang="en-US" b="0" dirty="0"/>
              <a:t>allocated to the file, you must only read the content belonging to the file and remove the slack space based on the file size.</a:t>
            </a:r>
            <a:endParaRPr kumimoji="0" lang="en-CA"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67</a:t>
            </a:fld>
            <a:endParaRPr lang="en-US" altLang="zh-CN"/>
          </a:p>
        </p:txBody>
      </p:sp>
    </p:spTree>
    <p:extLst>
      <p:ext uri="{BB962C8B-B14F-4D97-AF65-F5344CB8AC3E}">
        <p14:creationId xmlns:p14="http://schemas.microsoft.com/office/powerpoint/2010/main" val="20789370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68</a:t>
            </a:fld>
            <a:endParaRPr lang="en-US" altLang="zh-CN"/>
          </a:p>
        </p:txBody>
      </p:sp>
    </p:spTree>
    <p:extLst>
      <p:ext uri="{BB962C8B-B14F-4D97-AF65-F5344CB8AC3E}">
        <p14:creationId xmlns:p14="http://schemas.microsoft.com/office/powerpoint/2010/main" val="2664318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972257" y="8832195"/>
            <a:ext cx="3038144" cy="464205"/>
          </a:xfrm>
          <a:prstGeom prst="rect">
            <a:avLst/>
          </a:prstGeom>
          <a:noFill/>
          <a:ln w="9525">
            <a:noFill/>
            <a:miter lim="800000"/>
            <a:headEnd/>
            <a:tailEnd/>
          </a:ln>
        </p:spPr>
        <p:txBody>
          <a:bodyPr lIns="93169" tIns="46584" rIns="93169" bIns="46584" anchor="b"/>
          <a:lstStyle/>
          <a:p>
            <a:pPr algn="r" defTabSz="931887">
              <a:spcBef>
                <a:spcPct val="0"/>
              </a:spcBef>
              <a:buClrTx/>
              <a:buSzTx/>
            </a:pPr>
            <a:fld id="{32C949CC-4235-442F-9484-B77DC69A7107}" type="slidenum">
              <a:rPr lang="en-US" sz="1200">
                <a:latin typeface="Times New Roman" pitchFamily="18" charset="0"/>
              </a:rPr>
              <a:pPr algn="r" defTabSz="931887">
                <a:spcBef>
                  <a:spcPct val="0"/>
                </a:spcBef>
                <a:buClrTx/>
                <a:buSzTx/>
              </a:pPr>
              <a:t>7</a:t>
            </a:fld>
            <a:endParaRPr lang="en-US" sz="1200">
              <a:latin typeface="Times New Roman" pitchFamily="18" charset="0"/>
            </a:endParaRPr>
          </a:p>
        </p:txBody>
      </p:sp>
      <p:sp>
        <p:nvSpPr>
          <p:cNvPr id="79875" name="Rectangle 2"/>
          <p:cNvSpPr>
            <a:spLocks noGrp="1" noRot="1" noChangeAspect="1" noChangeArrowheads="1" noTextEdit="1"/>
          </p:cNvSpPr>
          <p:nvPr>
            <p:ph type="sldImg"/>
          </p:nvPr>
        </p:nvSpPr>
        <p:spPr>
          <a:xfrm>
            <a:off x="1182688" y="698500"/>
            <a:ext cx="4648200" cy="3486150"/>
          </a:xfrm>
          <a:ln/>
        </p:spPr>
      </p:sp>
      <p:sp>
        <p:nvSpPr>
          <p:cNvPr id="79876" name="Rectangle 3"/>
          <p:cNvSpPr>
            <a:spLocks noGrp="1" noChangeArrowheads="1"/>
          </p:cNvSpPr>
          <p:nvPr>
            <p:ph type="body" idx="1"/>
          </p:nvPr>
        </p:nvSpPr>
        <p:spPr>
          <a:xfrm>
            <a:off x="935634" y="4414561"/>
            <a:ext cx="5139134" cy="4183995"/>
          </a:xfrm>
          <a:noFill/>
          <a:ln/>
        </p:spPr>
        <p:txBody>
          <a:bodyPr lIns="93169" tIns="46584" rIns="93169" bIns="46584"/>
          <a:lstStyle/>
          <a:p>
            <a:r>
              <a:rPr lang="en-US" dirty="0"/>
              <a:t>FAT is a proprietary computer file system originally developed by Bill Gates and Marc McDonald. </a:t>
            </a:r>
          </a:p>
          <a:p>
            <a:r>
              <a:rPr lang="en-US" dirty="0"/>
              <a:t>[click]</a:t>
            </a:r>
          </a:p>
          <a:p>
            <a:r>
              <a:rPr lang="en-US" dirty="0"/>
              <a:t>Do you recognize this famous guy? Bill Gates</a:t>
            </a:r>
          </a:p>
          <a:p>
            <a:r>
              <a:rPr lang="en-US" dirty="0"/>
              <a:t>It became the standard file system on many operating systems. It is a quite simple and commonly used file system and is thus still supported by a large number of operating systems.</a:t>
            </a:r>
          </a:p>
          <a:p>
            <a:r>
              <a:rPr lang="en-US" dirty="0"/>
              <a:t>It includes FAT12, FAT16, FAT32.</a:t>
            </a:r>
          </a:p>
          <a:p>
            <a:endParaRPr lang="en-US" dirty="0"/>
          </a:p>
        </p:txBody>
      </p:sp>
    </p:spTree>
    <p:extLst>
      <p:ext uri="{BB962C8B-B14F-4D97-AF65-F5344CB8AC3E}">
        <p14:creationId xmlns:p14="http://schemas.microsoft.com/office/powerpoint/2010/main" val="3772054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still widely used today, especially for mobile devices and removable storage devices.</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8</a:t>
            </a:fld>
            <a:endParaRPr lang="en-US" altLang="zh-CN"/>
          </a:p>
        </p:txBody>
      </p:sp>
    </p:spTree>
    <p:extLst>
      <p:ext uri="{BB962C8B-B14F-4D97-AF65-F5344CB8AC3E}">
        <p14:creationId xmlns:p14="http://schemas.microsoft.com/office/powerpoint/2010/main" val="1947915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Recall what is file system? It refers to how to organize files on a storage device. It </a:t>
            </a:r>
            <a:r>
              <a:rPr lang="en-US" b="0" dirty="0">
                <a:latin typeface="Times New Roman" pitchFamily="18" charset="0"/>
                <a:cs typeface="Times New Roman" pitchFamily="18" charset="0"/>
              </a:rPr>
              <a:t>is a method for storing and organizing </a:t>
            </a:r>
            <a:r>
              <a:rPr lang="en-US"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computer files</a:t>
            </a:r>
            <a:r>
              <a:rPr lang="en-US" b="0" dirty="0">
                <a:latin typeface="Times New Roman" pitchFamily="18" charset="0"/>
                <a:cs typeface="Times New Roman" pitchFamily="18" charset="0"/>
              </a:rPr>
              <a:t> and the data they contain to </a:t>
            </a:r>
            <a:r>
              <a:rPr lang="en-US" b="0" dirty="0">
                <a:effectLst>
                  <a:outerShdw blurRad="38100" dist="38100" dir="2700000" algn="tl">
                    <a:srgbClr val="000000">
                      <a:alpha val="43137"/>
                    </a:srgbClr>
                  </a:outerShdw>
                </a:effectLst>
                <a:latin typeface="Times New Roman" pitchFamily="18" charset="0"/>
                <a:cs typeface="Times New Roman" pitchFamily="18" charset="0"/>
              </a:rPr>
              <a:t>make it easy to find and access them</a:t>
            </a:r>
            <a:r>
              <a:rPr lang="en-US" b="0" dirty="0">
                <a:latin typeface="Times New Roman" pitchFamily="18" charset="0"/>
                <a:cs typeface="Times New Roman" pitchFamily="18" charset="0"/>
              </a:rPr>
              <a:t>. </a:t>
            </a:r>
          </a:p>
          <a:p>
            <a:endParaRPr lang="en-US" dirty="0"/>
          </a:p>
        </p:txBody>
      </p:sp>
    </p:spTree>
    <p:extLst>
      <p:ext uri="{BB962C8B-B14F-4D97-AF65-F5344CB8AC3E}">
        <p14:creationId xmlns:p14="http://schemas.microsoft.com/office/powerpoint/2010/main" val="897760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FC20A6E7-7DE0-4D93-BA11-C1840C829E70}"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A11E7E82-96AE-4C47-B5C6-4E4AADD33C69}"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19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33400" y="228600"/>
            <a:ext cx="5676900" cy="6019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E5D86978-CD24-4A2A-BC96-DBE50B3A65BD}"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533400" y="1600200"/>
            <a:ext cx="3810000" cy="464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495800" y="1600200"/>
            <a:ext cx="3810000" cy="464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ln/>
        </p:spPr>
        <p:txBody>
          <a:bodyPr/>
          <a:lstStyle>
            <a:lvl1pPr>
              <a:defRPr/>
            </a:lvl1pPr>
          </a:lstStyle>
          <a:p>
            <a:pPr>
              <a:defRPr/>
            </a:pPr>
            <a:fld id="{58927B82-1D0F-4327-8B0B-C89A5DDD69C6}"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533400" y="1600200"/>
            <a:ext cx="3810000" cy="464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495800" y="1600200"/>
            <a:ext cx="3810000" cy="2247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495800" y="4000500"/>
            <a:ext cx="3810000" cy="2247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8" name="Rectangle 6"/>
          <p:cNvSpPr>
            <a:spLocks noGrp="1" noChangeArrowheads="1"/>
          </p:cNvSpPr>
          <p:nvPr>
            <p:ph type="sldNum" sz="quarter" idx="12"/>
          </p:nvPr>
        </p:nvSpPr>
        <p:spPr>
          <a:ln/>
        </p:spPr>
        <p:txBody>
          <a:bodyPr/>
          <a:lstStyle>
            <a:lvl1pPr>
              <a:defRPr/>
            </a:lvl1pPr>
          </a:lstStyle>
          <a:p>
            <a:pPr>
              <a:defRPr/>
            </a:pPr>
            <a:fld id="{AC8D2FC0-C7CA-45B1-A849-3A7637DEE9A6}"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endParaRPr lang="en-CA"/>
          </a:p>
        </p:txBody>
      </p:sp>
      <p:sp>
        <p:nvSpPr>
          <p:cNvPr id="3" name="ClipArt Placeholder 2"/>
          <p:cNvSpPr>
            <a:spLocks noGrp="1"/>
          </p:cNvSpPr>
          <p:nvPr>
            <p:ph type="clipArt" sz="half" idx="1"/>
          </p:nvPr>
        </p:nvSpPr>
        <p:spPr>
          <a:xfrm>
            <a:off x="533400" y="1600200"/>
            <a:ext cx="3810000" cy="4648200"/>
          </a:xfrm>
        </p:spPr>
        <p:txBody>
          <a:bodyPr/>
          <a:lstStyle/>
          <a:p>
            <a:pPr lvl="0"/>
            <a:endParaRPr lang="en-CA" noProof="0"/>
          </a:p>
        </p:txBody>
      </p:sp>
      <p:sp>
        <p:nvSpPr>
          <p:cNvPr id="4" name="Text Placeholder 3"/>
          <p:cNvSpPr>
            <a:spLocks noGrp="1"/>
          </p:cNvSpPr>
          <p:nvPr>
            <p:ph type="body"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ln/>
        </p:spPr>
        <p:txBody>
          <a:bodyPr/>
          <a:lstStyle>
            <a:lvl1pPr>
              <a:defRPr/>
            </a:lvl1pPr>
          </a:lstStyle>
          <a:p>
            <a:pPr>
              <a:defRPr/>
            </a:pPr>
            <a:fld id="{9E377073-D518-4144-B8D1-FEA7A466417B}"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3400" y="228600"/>
            <a:ext cx="7772400" cy="601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r>
              <a:rPr lang="en-US"/>
              <a:t>Network Security</a:t>
            </a:r>
          </a:p>
        </p:txBody>
      </p:sp>
      <p:sp>
        <p:nvSpPr>
          <p:cNvPr id="5" name="Slide Number Placeholder 4"/>
          <p:cNvSpPr>
            <a:spLocks noGrp="1"/>
          </p:cNvSpPr>
          <p:nvPr>
            <p:ph type="sldNum" sz="quarter" idx="12"/>
          </p:nvPr>
        </p:nvSpPr>
        <p:spPr/>
        <p:txBody>
          <a:bodyPr/>
          <a:lstStyle>
            <a:lvl1pPr>
              <a:defRPr/>
            </a:lvl1pPr>
          </a:lstStyle>
          <a:p>
            <a:pPr>
              <a:defRPr/>
            </a:pPr>
            <a:fld id="{1B6C148D-A780-45FC-BFCE-5F62921F7EFC}"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4000" u="sng" dirty="0">
                <a:solidFill>
                  <a:schemeClr val="accent2"/>
                </a:solidFill>
                <a:latin typeface="+mj-lt"/>
                <a:ea typeface="宋体" charset="-122"/>
                <a:cs typeface="+mj-cs"/>
              </a:defRPr>
            </a:lvl1pPr>
          </a:lstStyle>
          <a:p>
            <a:r>
              <a:rPr lang="zh-CN" altLang="en-US" dirty="0"/>
              <a:t>单击此处编辑母版标题样式</a:t>
            </a:r>
          </a:p>
        </p:txBody>
      </p:sp>
      <p:sp>
        <p:nvSpPr>
          <p:cNvPr id="3" name="内容占位符 2"/>
          <p:cNvSpPr>
            <a:spLocks noGrp="1"/>
          </p:cNvSpPr>
          <p:nvPr>
            <p:ph idx="1"/>
          </p:nvPr>
        </p:nvSpPr>
        <p:spPr/>
        <p:txBody>
          <a:bodyPr/>
          <a:lstStyle>
            <a:lvl1pPr>
              <a:spcAft>
                <a:spcPts val="1200"/>
              </a:spcAft>
              <a:defRPr/>
            </a:lvl1pPr>
            <a:lvl2pPr>
              <a:spcAft>
                <a:spcPts val="600"/>
              </a:spcAft>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FDEF4AB8-EBD9-4FDD-BB48-A030665EC33D}"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EC788446-1423-480A-BD9C-6F556E461345}"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ln/>
        </p:spPr>
        <p:txBody>
          <a:bodyPr/>
          <a:lstStyle>
            <a:lvl1pPr>
              <a:defRPr/>
            </a:lvl1pPr>
          </a:lstStyle>
          <a:p>
            <a:pPr>
              <a:defRPr/>
            </a:pPr>
            <a:fld id="{DE39D7D4-2022-4416-A2A6-0A1F8ABA5A48}"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a:ln/>
        </p:spPr>
        <p:txBody>
          <a:bodyPr/>
          <a:lstStyle>
            <a:lvl1pPr>
              <a:defRPr/>
            </a:lvl1pPr>
          </a:lstStyle>
          <a:p>
            <a:pPr>
              <a:defRPr/>
            </a:pPr>
            <a:fld id="{1165C153-5237-4D7A-A52B-8ADD9C274337}"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a:ln/>
        </p:spPr>
        <p:txBody>
          <a:bodyPr/>
          <a:lstStyle>
            <a:lvl1pPr>
              <a:defRPr/>
            </a:lvl1pPr>
          </a:lstStyle>
          <a:p>
            <a:pPr>
              <a:defRPr/>
            </a:pPr>
            <a:fld id="{13A0E15B-98C7-4C5D-B587-B4528B5F6D00}"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a:ln/>
        </p:spPr>
        <p:txBody>
          <a:bodyPr/>
          <a:lstStyle>
            <a:lvl1pPr>
              <a:defRPr/>
            </a:lvl1pPr>
          </a:lstStyle>
          <a:p>
            <a:pPr>
              <a:defRPr/>
            </a:pPr>
            <a:fld id="{FCC5876B-A3BC-48BF-9710-C9C11EEB7A36}"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ln/>
        </p:spPr>
        <p:txBody>
          <a:bodyPr/>
          <a:lstStyle>
            <a:lvl1pPr>
              <a:defRPr/>
            </a:lvl1pPr>
          </a:lstStyle>
          <a:p>
            <a:pPr>
              <a:defRPr/>
            </a:pPr>
            <a:fld id="{F2378657-7B70-439E-8389-97653C359D73}"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ln/>
        </p:spPr>
        <p:txBody>
          <a:bodyPr/>
          <a:lstStyle>
            <a:lvl1pPr>
              <a:defRPr/>
            </a:lvl1pPr>
          </a:lstStyle>
          <a:p>
            <a:pPr>
              <a:defRPr/>
            </a:pPr>
            <a:fld id="{4B58A9D5-2BE5-49B0-80D8-6497B37E9A98}"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533400" y="228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7" name="Rectangle 3"/>
          <p:cNvSpPr>
            <a:spLocks noGrp="1" noChangeArrowheads="1"/>
          </p:cNvSpPr>
          <p:nvPr>
            <p:ph type="body" idx="1"/>
          </p:nvPr>
        </p:nvSpPr>
        <p:spPr bwMode="auto">
          <a:xfrm>
            <a:off x="533400" y="1600200"/>
            <a:ext cx="77724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400">
                <a:latin typeface="Times New Roman" pitchFamily="18"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400">
                <a:latin typeface="Times New Roman" pitchFamily="18" charset="0"/>
                <a:ea typeface="宋体" pitchFamily="2" charset="-122"/>
              </a:defRPr>
            </a:lvl1pPr>
          </a:lstStyle>
          <a:p>
            <a:pPr>
              <a:defRPr/>
            </a:pPr>
            <a:endParaRPr lang="zh-CN" altLang="en-US"/>
          </a:p>
        </p:txBody>
      </p:sp>
      <p:sp>
        <p:nvSpPr>
          <p:cNvPr id="1030" name="Rectangle 6"/>
          <p:cNvSpPr>
            <a:spLocks noGrp="1" noChangeArrowheads="1"/>
          </p:cNvSpPr>
          <p:nvPr>
            <p:ph type="sldNum" sz="quarter" idx="4"/>
          </p:nvPr>
        </p:nvSpPr>
        <p:spPr bwMode="auto">
          <a:xfrm>
            <a:off x="7994650" y="6400800"/>
            <a:ext cx="7683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400">
                <a:latin typeface="Times New Roman" pitchFamily="18" charset="0"/>
                <a:ea typeface="宋体" pitchFamily="2" charset="-122"/>
              </a:defRPr>
            </a:lvl1pPr>
          </a:lstStyle>
          <a:p>
            <a:pPr>
              <a:defRPr/>
            </a:pPr>
            <a:fld id="{C41502AA-7361-4411-868E-F494F4D0C113}"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Lst>
  <p:hf hdr="0" ftr="0" dt="0"/>
  <p:txStyles>
    <p:title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5.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8.jpe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jpeg"/></Relationships>
</file>

<file path=ppt/slides/_rels/slide4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8.gif"/><Relationship Id="rId5" Type="http://schemas.openxmlformats.org/officeDocument/2006/relationships/image" Target="../media/image69.png"/><Relationship Id="rId4" Type="http://schemas.openxmlformats.org/officeDocument/2006/relationships/image" Target="../media/image65.jpeg"/></Relationships>
</file>

<file path=ppt/slides/_rels/slide4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5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jpeg"/><Relationship Id="rId7"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74.jpeg"/><Relationship Id="rId5" Type="http://schemas.openxmlformats.org/officeDocument/2006/relationships/image" Target="../media/image78.gif"/><Relationship Id="rId4" Type="http://schemas.openxmlformats.org/officeDocument/2006/relationships/image" Target="../media/image77.gif"/><Relationship Id="rId9" Type="http://schemas.openxmlformats.org/officeDocument/2006/relationships/image" Target="../media/image81.jpeg"/></Relationships>
</file>

<file path=ppt/slides/_rels/slide5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5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83.jpeg"/><Relationship Id="rId4" Type="http://schemas.openxmlformats.org/officeDocument/2006/relationships/image" Target="../media/image82.jpe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3.jpeg"/></Relationships>
</file>

<file path=ppt/slides/_rels/slide5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66.jpeg"/><Relationship Id="rId4" Type="http://schemas.openxmlformats.org/officeDocument/2006/relationships/image" Target="../media/image88.jpeg"/></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1959345" y="1353878"/>
            <a:ext cx="5958327" cy="850900"/>
          </a:xfrm>
          <a:prstGeom prst="rect">
            <a:avLst/>
          </a:prstGeom>
          <a:noFill/>
          <a:ln w="9525">
            <a:noFill/>
            <a:miter lim="800000"/>
            <a:headEnd/>
            <a:tailEnd/>
          </a:ln>
        </p:spPr>
        <p:txBody>
          <a:bodyPr anchor="ctr"/>
          <a:lstStyle/>
          <a:p>
            <a:pPr algn="ctr">
              <a:defRPr/>
            </a:pPr>
            <a:r>
              <a:rPr lang="en-US" sz="36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File System Forensic Analysis</a:t>
            </a:r>
          </a:p>
        </p:txBody>
      </p:sp>
      <p:sp>
        <p:nvSpPr>
          <p:cNvPr id="9219" name="灯片编号占位符 2"/>
          <p:cNvSpPr txBox="1">
            <a:spLocks noGrp="1"/>
          </p:cNvSpPr>
          <p:nvPr/>
        </p:nvSpPr>
        <p:spPr bwMode="auto">
          <a:xfrm>
            <a:off x="7994650" y="6400800"/>
            <a:ext cx="768350" cy="457200"/>
          </a:xfrm>
          <a:prstGeom prst="rect">
            <a:avLst/>
          </a:prstGeom>
          <a:noFill/>
          <a:ln w="9525">
            <a:noFill/>
            <a:miter lim="800000"/>
            <a:headEnd/>
            <a:tailEnd/>
          </a:ln>
        </p:spPr>
        <p:txBody>
          <a:bodyPr/>
          <a:lstStyle/>
          <a:p>
            <a:pPr algn="r"/>
            <a:fld id="{8E2499B2-B839-485E-9357-397EF9D89441}" type="slidenum">
              <a:rPr lang="zh-CN" altLang="en-US" sz="1400">
                <a:ea typeface="宋体" pitchFamily="2" charset="-122"/>
              </a:rPr>
              <a:pPr algn="r"/>
              <a:t>1</a:t>
            </a:fld>
            <a:endParaRPr lang="en-US" altLang="zh-CN" sz="1400">
              <a:ea typeface="宋体" pitchFamily="2" charset="-122"/>
            </a:endParaRPr>
          </a:p>
        </p:txBody>
      </p:sp>
      <p:pic>
        <p:nvPicPr>
          <p:cNvPr id="39938" name="Picture 2" descr="http://www.karbosguide.com/images/u1901.gif"/>
          <p:cNvPicPr>
            <a:picLocks noChangeAspect="1" noChangeArrowheads="1"/>
          </p:cNvPicPr>
          <p:nvPr/>
        </p:nvPicPr>
        <p:blipFill>
          <a:blip r:embed="rId3"/>
          <a:srcRect/>
          <a:stretch>
            <a:fillRect/>
          </a:stretch>
        </p:blipFill>
        <p:spPr bwMode="auto">
          <a:xfrm>
            <a:off x="1597585" y="2362200"/>
            <a:ext cx="3810000" cy="3048000"/>
          </a:xfrm>
          <a:prstGeom prst="rect">
            <a:avLst/>
          </a:prstGeom>
          <a:noFill/>
        </p:spPr>
      </p:pic>
      <p:pic>
        <p:nvPicPr>
          <p:cNvPr id="6" name="Picture 13" descr="Image result for continue">
            <a:extLst>
              <a:ext uri="{FF2B5EF4-FFF2-40B4-BE49-F238E27FC236}">
                <a16:creationId xmlns:a16="http://schemas.microsoft.com/office/drawing/2014/main" id="{0745B1FB-7E86-4803-84F6-30278A6EB4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200" y="857284"/>
            <a:ext cx="1662145" cy="1663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a:extLst>
              <a:ext uri="{FF2B5EF4-FFF2-40B4-BE49-F238E27FC236}">
                <a16:creationId xmlns:a16="http://schemas.microsoft.com/office/drawing/2014/main" id="{5C16E9C0-E973-470D-8164-AD9A11EE6122}"/>
              </a:ext>
            </a:extLst>
          </p:cNvPr>
          <p:cNvSpPr>
            <a:spLocks noChangeArrowheads="1"/>
          </p:cNvSpPr>
          <p:nvPr/>
        </p:nvSpPr>
        <p:spPr bwMode="auto">
          <a:xfrm>
            <a:off x="5230661" y="3489337"/>
            <a:ext cx="3498850" cy="1115728"/>
          </a:xfrm>
          <a:prstGeom prst="rect">
            <a:avLst/>
          </a:prstGeom>
          <a:noFill/>
          <a:ln w="9525">
            <a:noFill/>
            <a:miter lim="800000"/>
            <a:headEnd/>
            <a:tailEnd/>
          </a:ln>
        </p:spPr>
        <p:txBody>
          <a:bodyPr anchor="ctr"/>
          <a:lstStyle/>
          <a:p>
            <a:pPr algn="ctr">
              <a:defRPr/>
            </a:pPr>
            <a:r>
              <a:rPr lang="en-US" sz="20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File Allocation Table (FAT) File System</a:t>
            </a:r>
          </a:p>
          <a:p>
            <a:pPr algn="ctr">
              <a:defRPr/>
            </a:pPr>
            <a:r>
              <a:rPr lang="en-US" sz="20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 (FAT, FAT12, FAT16, FAT32)</a:t>
            </a:r>
          </a:p>
        </p:txBody>
      </p:sp>
    </p:spTree>
    <p:extLst>
      <p:ext uri="{BB962C8B-B14F-4D97-AF65-F5344CB8AC3E}">
        <p14:creationId xmlns:p14="http://schemas.microsoft.com/office/powerpoint/2010/main" val="4032964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26"/>
          <p:cNvSpPr>
            <a:spLocks noGrp="1" noChangeArrowheads="1"/>
          </p:cNvSpPr>
          <p:nvPr>
            <p:ph type="title"/>
          </p:nvPr>
        </p:nvSpPr>
        <p:spPr>
          <a:xfrm>
            <a:off x="1600200" y="189496"/>
            <a:ext cx="5867400" cy="723899"/>
          </a:xfrm>
        </p:spPr>
        <p:txBody>
          <a:bodyPr/>
          <a:lstStyle/>
          <a:p>
            <a:pPr algn="ct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Linked Allocation</a:t>
            </a:r>
            <a:br>
              <a:rPr lang="en-US" sz="2800" b="1" u="none" dirty="0">
                <a:effectLst>
                  <a:outerShdw blurRad="38100" dist="38100" dir="2700000" algn="tl">
                    <a:srgbClr val="000000">
                      <a:alpha val="43137"/>
                    </a:srgbClr>
                  </a:outerShdw>
                </a:effectLst>
                <a:latin typeface="Times New Roman" pitchFamily="18" charset="0"/>
                <a:cs typeface="Times New Roman" pitchFamily="18" charset="0"/>
              </a:rPr>
            </a:b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 File Allocation Table (FAT)</a:t>
            </a:r>
          </a:p>
        </p:txBody>
      </p:sp>
      <p:sp>
        <p:nvSpPr>
          <p:cNvPr id="48131" name="Rectangle 1027"/>
          <p:cNvSpPr>
            <a:spLocks noGrp="1" noChangeArrowheads="1"/>
          </p:cNvSpPr>
          <p:nvPr>
            <p:ph type="body" idx="1"/>
          </p:nvPr>
        </p:nvSpPr>
        <p:spPr>
          <a:xfrm>
            <a:off x="838200" y="1371599"/>
            <a:ext cx="5257800" cy="2038353"/>
          </a:xfrm>
        </p:spPr>
        <p:txBody>
          <a:bodyPr/>
          <a:lstStyle/>
          <a:p>
            <a:r>
              <a:rPr lang="en-US" dirty="0">
                <a:latin typeface="Times New Roman" pitchFamily="18" charset="0"/>
                <a:cs typeface="Times New Roman" pitchFamily="18" charset="0"/>
              </a:rPr>
              <a:t>Each block contains disk address of next file block</a:t>
            </a:r>
          </a:p>
          <a:p>
            <a:pPr lvl="1"/>
            <a:r>
              <a:rPr lang="en-US" b="1" dirty="0">
                <a:solidFill>
                  <a:srgbClr val="FF0000"/>
                </a:solidFill>
                <a:latin typeface="Times New Roman" pitchFamily="18" charset="0"/>
                <a:cs typeface="Times New Roman" pitchFamily="18" charset="0"/>
              </a:rPr>
              <a:t>File descriptor</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first block address</a:t>
            </a:r>
          </a:p>
        </p:txBody>
      </p:sp>
      <p:sp>
        <p:nvSpPr>
          <p:cNvPr id="4" name="灯片编号占位符 2"/>
          <p:cNvSpPr txBox="1">
            <a:spLocks noGrp="1"/>
          </p:cNvSpPr>
          <p:nvPr/>
        </p:nvSpPr>
        <p:spPr bwMode="auto">
          <a:xfrm>
            <a:off x="8223250" y="6248400"/>
            <a:ext cx="768350" cy="457200"/>
          </a:xfrm>
          <a:prstGeom prst="rect">
            <a:avLst/>
          </a:prstGeom>
          <a:noFill/>
          <a:ln w="9525">
            <a:noFill/>
            <a:miter lim="800000"/>
            <a:headEnd/>
            <a:tailEnd/>
          </a:ln>
        </p:spPr>
        <p:txBody>
          <a:bodyPr/>
          <a:lstStyle/>
          <a:p>
            <a:pPr algn="r">
              <a:spcBef>
                <a:spcPct val="0"/>
              </a:spcBef>
              <a:buClrTx/>
              <a:buSzTx/>
              <a:buFontTx/>
              <a:buNone/>
            </a:pPr>
            <a:fld id="{E3B51979-2149-4219-A9C3-1FE5D3F513DD}" type="slidenum">
              <a:rPr lang="zh-CN" altLang="en-US" sz="1400">
                <a:latin typeface="Times New Roman" pitchFamily="18" charset="0"/>
                <a:ea typeface="宋体" pitchFamily="2" charset="-122"/>
              </a:rPr>
              <a:pPr algn="r">
                <a:spcBef>
                  <a:spcPct val="0"/>
                </a:spcBef>
                <a:buClrTx/>
                <a:buSzTx/>
                <a:buFontTx/>
                <a:buNone/>
              </a:pPr>
              <a:t>10</a:t>
            </a:fld>
            <a:endParaRPr lang="en-US" altLang="zh-CN" sz="1400" dirty="0">
              <a:latin typeface="Times New Roman" pitchFamily="18" charset="0"/>
              <a:ea typeface="宋体" pitchFamily="2" charset="-122"/>
            </a:endParaRPr>
          </a:p>
        </p:txBody>
      </p:sp>
      <p:sp>
        <p:nvSpPr>
          <p:cNvPr id="6" name="Rectangle 6"/>
          <p:cNvSpPr>
            <a:spLocks noChangeArrowheads="1"/>
          </p:cNvSpPr>
          <p:nvPr/>
        </p:nvSpPr>
        <p:spPr bwMode="auto">
          <a:xfrm>
            <a:off x="7315200" y="1524000"/>
            <a:ext cx="1447800" cy="476251"/>
          </a:xfrm>
          <a:prstGeom prst="rect">
            <a:avLst/>
          </a:prstGeom>
          <a:noFill/>
          <a:ln w="28575">
            <a:solidFill>
              <a:schemeClr val="tx1"/>
            </a:solidFill>
            <a:miter lim="800000"/>
            <a:headEnd/>
            <a:tailEnd/>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7" name="Rectangle 6"/>
          <p:cNvSpPr>
            <a:spLocks noChangeArrowheads="1"/>
          </p:cNvSpPr>
          <p:nvPr/>
        </p:nvSpPr>
        <p:spPr bwMode="auto">
          <a:xfrm>
            <a:off x="7315200" y="2000251"/>
            <a:ext cx="1447800" cy="476251"/>
          </a:xfrm>
          <a:prstGeom prst="rect">
            <a:avLst/>
          </a:prstGeom>
          <a:noFill/>
          <a:ln w="28575">
            <a:solidFill>
              <a:schemeClr val="tx1"/>
            </a:solidFill>
            <a:miter lim="800000"/>
            <a:headEnd/>
            <a:tailEnd/>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8" name="Rectangle 6"/>
          <p:cNvSpPr>
            <a:spLocks noChangeArrowheads="1"/>
          </p:cNvSpPr>
          <p:nvPr/>
        </p:nvSpPr>
        <p:spPr bwMode="auto">
          <a:xfrm>
            <a:off x="7315200" y="2457451"/>
            <a:ext cx="1447800" cy="476251"/>
          </a:xfrm>
          <a:prstGeom prst="rect">
            <a:avLst/>
          </a:prstGeom>
          <a:noFill/>
          <a:ln w="28575">
            <a:solidFill>
              <a:schemeClr val="tx1"/>
            </a:solidFill>
            <a:miter lim="800000"/>
            <a:headEnd/>
            <a:tailEnd/>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9" name="Rectangle 8"/>
          <p:cNvSpPr>
            <a:spLocks noChangeArrowheads="1"/>
          </p:cNvSpPr>
          <p:nvPr/>
        </p:nvSpPr>
        <p:spPr bwMode="auto">
          <a:xfrm>
            <a:off x="7315200" y="2933702"/>
            <a:ext cx="1447800" cy="476251"/>
          </a:xfrm>
          <a:prstGeom prst="rect">
            <a:avLst/>
          </a:prstGeom>
          <a:noFill/>
          <a:ln w="28575">
            <a:solidFill>
              <a:schemeClr val="tx1"/>
            </a:solidFill>
            <a:miter lim="800000"/>
            <a:headEnd/>
            <a:tailEnd/>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0" name="Rectangle 6"/>
          <p:cNvSpPr>
            <a:spLocks noChangeArrowheads="1"/>
          </p:cNvSpPr>
          <p:nvPr/>
        </p:nvSpPr>
        <p:spPr bwMode="auto">
          <a:xfrm>
            <a:off x="7315200" y="3448047"/>
            <a:ext cx="1447800" cy="476251"/>
          </a:xfrm>
          <a:prstGeom prst="rect">
            <a:avLst/>
          </a:prstGeom>
          <a:noFill/>
          <a:ln w="28575">
            <a:solidFill>
              <a:schemeClr val="tx1"/>
            </a:solidFill>
            <a:miter lim="800000"/>
            <a:headEnd/>
            <a:tailEnd/>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1" name="Rectangle 10"/>
          <p:cNvSpPr>
            <a:spLocks noChangeArrowheads="1"/>
          </p:cNvSpPr>
          <p:nvPr/>
        </p:nvSpPr>
        <p:spPr bwMode="auto">
          <a:xfrm>
            <a:off x="7315200" y="3924298"/>
            <a:ext cx="1447800" cy="476251"/>
          </a:xfrm>
          <a:prstGeom prst="rect">
            <a:avLst/>
          </a:prstGeom>
          <a:noFill/>
          <a:ln w="28575">
            <a:solidFill>
              <a:schemeClr val="tx1"/>
            </a:solidFill>
            <a:miter lim="800000"/>
            <a:headEnd/>
            <a:tailEnd/>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2" name="Rectangle 6"/>
          <p:cNvSpPr>
            <a:spLocks noChangeArrowheads="1"/>
          </p:cNvSpPr>
          <p:nvPr/>
        </p:nvSpPr>
        <p:spPr bwMode="auto">
          <a:xfrm>
            <a:off x="7315200" y="4400549"/>
            <a:ext cx="1447800" cy="476251"/>
          </a:xfrm>
          <a:prstGeom prst="rect">
            <a:avLst/>
          </a:prstGeom>
          <a:noFill/>
          <a:ln w="28575">
            <a:solidFill>
              <a:schemeClr val="tx1"/>
            </a:solidFill>
            <a:miter lim="800000"/>
            <a:headEnd/>
            <a:tailEnd/>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3" name="Rectangle 12"/>
          <p:cNvSpPr>
            <a:spLocks noChangeArrowheads="1"/>
          </p:cNvSpPr>
          <p:nvPr/>
        </p:nvSpPr>
        <p:spPr bwMode="auto">
          <a:xfrm>
            <a:off x="7315200" y="4876800"/>
            <a:ext cx="1447800" cy="476251"/>
          </a:xfrm>
          <a:prstGeom prst="rect">
            <a:avLst/>
          </a:prstGeom>
          <a:noFill/>
          <a:ln w="28575">
            <a:solidFill>
              <a:schemeClr val="tx1"/>
            </a:solidFill>
            <a:miter lim="800000"/>
            <a:headEnd/>
            <a:tailEnd/>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4" name="Rectangle 6"/>
          <p:cNvSpPr>
            <a:spLocks noChangeArrowheads="1"/>
          </p:cNvSpPr>
          <p:nvPr/>
        </p:nvSpPr>
        <p:spPr bwMode="auto">
          <a:xfrm>
            <a:off x="6400800" y="1524000"/>
            <a:ext cx="914400" cy="495301"/>
          </a:xfrm>
          <a:prstGeom prst="rect">
            <a:avLst/>
          </a:prstGeom>
          <a:noFill/>
          <a:ln w="9525">
            <a:noFill/>
            <a:miter lim="800000"/>
            <a:headEnd/>
            <a:tailEnd/>
          </a:ln>
        </p:spPr>
        <p:txBody>
          <a:bodyPr anchor="ctr"/>
          <a:lstStyle/>
          <a:p>
            <a:pPr algn="ctr">
              <a:defRPr/>
            </a:pPr>
            <a:r>
              <a:rPr lang="en-US" sz="2800" b="1" dirty="0">
                <a:solidFill>
                  <a:srgbClr val="00B050"/>
                </a:solidFill>
                <a:effectLst>
                  <a:outerShdw blurRad="38100" dist="38100" dir="2700000" algn="tl">
                    <a:srgbClr val="000000">
                      <a:alpha val="43137"/>
                    </a:srgbClr>
                  </a:outerShdw>
                </a:effectLst>
              </a:rPr>
              <a:t>12</a:t>
            </a:r>
            <a:endParaRPr lang="en-US" sz="2000" b="1" dirty="0">
              <a:solidFill>
                <a:srgbClr val="00B050"/>
              </a:solidFill>
              <a:effectLst>
                <a:outerShdw blurRad="38100" dist="38100" dir="2700000" algn="tl">
                  <a:srgbClr val="000000">
                    <a:alpha val="43137"/>
                  </a:srgbClr>
                </a:outerShdw>
              </a:effectLst>
            </a:endParaRPr>
          </a:p>
        </p:txBody>
      </p:sp>
      <p:sp>
        <p:nvSpPr>
          <p:cNvPr id="15" name="Rectangle 6"/>
          <p:cNvSpPr>
            <a:spLocks noChangeArrowheads="1"/>
          </p:cNvSpPr>
          <p:nvPr/>
        </p:nvSpPr>
        <p:spPr bwMode="auto">
          <a:xfrm>
            <a:off x="6400800" y="4457699"/>
            <a:ext cx="914400" cy="495301"/>
          </a:xfrm>
          <a:prstGeom prst="rect">
            <a:avLst/>
          </a:prstGeom>
          <a:noFill/>
          <a:ln w="9525">
            <a:noFill/>
            <a:miter lim="800000"/>
            <a:headEnd/>
            <a:tailEnd/>
          </a:ln>
        </p:spPr>
        <p:txBody>
          <a:bodyPr anchor="ctr"/>
          <a:lstStyle/>
          <a:p>
            <a:pPr algn="ctr">
              <a:defRPr/>
            </a:pPr>
            <a:r>
              <a:rPr lang="en-US" sz="2800" b="1" dirty="0">
                <a:solidFill>
                  <a:srgbClr val="00B050"/>
                </a:solidFill>
                <a:effectLst>
                  <a:outerShdw blurRad="38100" dist="38100" dir="2700000" algn="tl">
                    <a:srgbClr val="000000">
                      <a:alpha val="43137"/>
                    </a:srgbClr>
                  </a:outerShdw>
                </a:effectLst>
              </a:rPr>
              <a:t>18</a:t>
            </a:r>
            <a:endParaRPr lang="en-US" sz="2000" b="1" dirty="0">
              <a:solidFill>
                <a:srgbClr val="00B050"/>
              </a:solidFill>
              <a:effectLst>
                <a:outerShdw blurRad="38100" dist="38100" dir="2700000" algn="tl">
                  <a:srgbClr val="000000">
                    <a:alpha val="43137"/>
                  </a:srgbClr>
                </a:outerShdw>
              </a:effectLst>
            </a:endParaRPr>
          </a:p>
        </p:txBody>
      </p:sp>
      <p:sp>
        <p:nvSpPr>
          <p:cNvPr id="17" name="Rectangle 6"/>
          <p:cNvSpPr>
            <a:spLocks noChangeArrowheads="1"/>
          </p:cNvSpPr>
          <p:nvPr/>
        </p:nvSpPr>
        <p:spPr bwMode="auto">
          <a:xfrm>
            <a:off x="7620000" y="952499"/>
            <a:ext cx="914400" cy="495301"/>
          </a:xfrm>
          <a:prstGeom prst="rect">
            <a:avLst/>
          </a:prstGeom>
          <a:noFill/>
          <a:ln w="9525">
            <a:noFill/>
            <a:miter lim="800000"/>
            <a:headEnd/>
            <a:tailEnd/>
          </a:ln>
        </p:spPr>
        <p:txBody>
          <a:bodyPr anchor="ctr"/>
          <a:lstStyle/>
          <a:p>
            <a:pPr algn="ctr">
              <a:defRPr/>
            </a:pPr>
            <a:r>
              <a:rPr lang="en-US" sz="2800" b="1" dirty="0">
                <a:effectLst>
                  <a:outerShdw blurRad="38100" dist="38100" dir="2700000" algn="tl">
                    <a:srgbClr val="000000">
                      <a:alpha val="43137"/>
                    </a:srgbClr>
                  </a:outerShdw>
                </a:effectLst>
              </a:rPr>
              <a:t>……</a:t>
            </a:r>
            <a:endParaRPr lang="en-US" sz="2000" b="1" dirty="0">
              <a:effectLst>
                <a:outerShdw blurRad="38100" dist="38100" dir="2700000" algn="tl">
                  <a:srgbClr val="000000">
                    <a:alpha val="43137"/>
                  </a:srgbClr>
                </a:outerShdw>
              </a:effectLst>
            </a:endParaRPr>
          </a:p>
        </p:txBody>
      </p:sp>
      <p:sp>
        <p:nvSpPr>
          <p:cNvPr id="18" name="Rectangle 17"/>
          <p:cNvSpPr>
            <a:spLocks noChangeArrowheads="1"/>
          </p:cNvSpPr>
          <p:nvPr/>
        </p:nvSpPr>
        <p:spPr bwMode="auto">
          <a:xfrm>
            <a:off x="7315200" y="5334000"/>
            <a:ext cx="1447800" cy="476251"/>
          </a:xfrm>
          <a:prstGeom prst="rect">
            <a:avLst/>
          </a:prstGeom>
          <a:noFill/>
          <a:ln w="28575">
            <a:solidFill>
              <a:schemeClr val="tx1"/>
            </a:solidFill>
            <a:miter lim="800000"/>
            <a:headEnd/>
            <a:tailEnd/>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9" name="Rectangle 6"/>
          <p:cNvSpPr>
            <a:spLocks noChangeArrowheads="1"/>
          </p:cNvSpPr>
          <p:nvPr/>
        </p:nvSpPr>
        <p:spPr bwMode="auto">
          <a:xfrm>
            <a:off x="7620000" y="5638800"/>
            <a:ext cx="914400" cy="495301"/>
          </a:xfrm>
          <a:prstGeom prst="rect">
            <a:avLst/>
          </a:prstGeom>
          <a:noFill/>
          <a:ln w="9525">
            <a:noFill/>
            <a:miter lim="800000"/>
            <a:headEnd/>
            <a:tailEnd/>
          </a:ln>
        </p:spPr>
        <p:txBody>
          <a:bodyPr anchor="ctr"/>
          <a:lstStyle/>
          <a:p>
            <a:pPr algn="ctr">
              <a:defRPr/>
            </a:pPr>
            <a:r>
              <a:rPr lang="en-US" sz="2800" b="1" dirty="0">
                <a:effectLst>
                  <a:outerShdw blurRad="38100" dist="38100" dir="2700000" algn="tl">
                    <a:srgbClr val="000000">
                      <a:alpha val="43137"/>
                    </a:srgbClr>
                  </a:outerShdw>
                </a:effectLst>
              </a:rPr>
              <a:t>……</a:t>
            </a:r>
            <a:endParaRPr lang="en-US" sz="2000" b="1" dirty="0">
              <a:effectLst>
                <a:outerShdw blurRad="38100" dist="38100" dir="2700000" algn="tl">
                  <a:srgbClr val="000000">
                    <a:alpha val="43137"/>
                  </a:srgbClr>
                </a:outerShdw>
              </a:effectLst>
            </a:endParaRPr>
          </a:p>
        </p:txBody>
      </p:sp>
      <p:pic>
        <p:nvPicPr>
          <p:cNvPr id="55298" name="Picture 2"/>
          <p:cNvPicPr>
            <a:picLocks noChangeAspect="1" noChangeArrowheads="1"/>
          </p:cNvPicPr>
          <p:nvPr/>
        </p:nvPicPr>
        <p:blipFill>
          <a:blip r:embed="rId3"/>
          <a:srcRect/>
          <a:stretch>
            <a:fillRect/>
          </a:stretch>
        </p:blipFill>
        <p:spPr bwMode="auto">
          <a:xfrm>
            <a:off x="914400" y="3695700"/>
            <a:ext cx="5181600" cy="1028700"/>
          </a:xfrm>
          <a:prstGeom prst="rect">
            <a:avLst/>
          </a:prstGeom>
          <a:noFill/>
          <a:ln w="9525">
            <a:noFill/>
            <a:miter lim="800000"/>
            <a:headEnd/>
            <a:tailEnd/>
          </a:ln>
          <a:effectLst/>
        </p:spPr>
      </p:pic>
      <p:sp>
        <p:nvSpPr>
          <p:cNvPr id="21" name="Rectangle 6"/>
          <p:cNvSpPr>
            <a:spLocks noChangeArrowheads="1"/>
          </p:cNvSpPr>
          <p:nvPr/>
        </p:nvSpPr>
        <p:spPr bwMode="auto">
          <a:xfrm>
            <a:off x="838200" y="4876800"/>
            <a:ext cx="5410200" cy="723899"/>
          </a:xfrm>
          <a:prstGeom prst="rect">
            <a:avLst/>
          </a:prstGeom>
          <a:noFill/>
          <a:ln w="9525">
            <a:noFill/>
            <a:miter lim="800000"/>
            <a:headEnd/>
            <a:tailEnd/>
          </a:ln>
        </p:spPr>
        <p:txBody>
          <a:bodyPr anchor="ctr"/>
          <a:lstStyle/>
          <a:p>
            <a:pPr algn="ctr">
              <a:defRPr/>
            </a:pPr>
            <a:r>
              <a:rPr lang="en-US" sz="2000" b="1" dirty="0">
                <a:solidFill>
                  <a:schemeClr val="tx2"/>
                </a:solidFill>
                <a:effectLst>
                  <a:outerShdw blurRad="38100" dist="38100" dir="2700000" algn="tl">
                    <a:srgbClr val="000000">
                      <a:alpha val="43137"/>
                    </a:srgbClr>
                  </a:outerShdw>
                </a:effectLst>
              </a:rPr>
              <a:t>*File1: Size 3 blocks; Blocks 18, 20, 15</a:t>
            </a:r>
          </a:p>
        </p:txBody>
      </p:sp>
      <p:sp>
        <p:nvSpPr>
          <p:cNvPr id="22" name="Rectangle 6"/>
          <p:cNvSpPr>
            <a:spLocks noChangeArrowheads="1"/>
          </p:cNvSpPr>
          <p:nvPr/>
        </p:nvSpPr>
        <p:spPr bwMode="auto">
          <a:xfrm>
            <a:off x="6400800" y="5334000"/>
            <a:ext cx="914400" cy="495301"/>
          </a:xfrm>
          <a:prstGeom prst="rect">
            <a:avLst/>
          </a:prstGeom>
          <a:noFill/>
          <a:ln w="9525">
            <a:noFill/>
            <a:miter lim="800000"/>
            <a:headEnd/>
            <a:tailEnd/>
          </a:ln>
        </p:spPr>
        <p:txBody>
          <a:bodyPr anchor="ctr"/>
          <a:lstStyle/>
          <a:p>
            <a:pPr algn="ctr">
              <a:defRPr/>
            </a:pPr>
            <a:r>
              <a:rPr lang="en-US" sz="2800" b="1" dirty="0">
                <a:solidFill>
                  <a:srgbClr val="00B050"/>
                </a:solidFill>
                <a:effectLst>
                  <a:outerShdw blurRad="38100" dist="38100" dir="2700000" algn="tl">
                    <a:srgbClr val="000000">
                      <a:alpha val="43137"/>
                    </a:srgbClr>
                  </a:outerShdw>
                </a:effectLst>
              </a:rPr>
              <a:t>20</a:t>
            </a:r>
            <a:endParaRPr lang="en-US" sz="2000" b="1" dirty="0">
              <a:solidFill>
                <a:srgbClr val="00B050"/>
              </a:solidFill>
              <a:effectLst>
                <a:outerShdw blurRad="38100" dist="38100" dir="2700000" algn="tl">
                  <a:srgbClr val="000000">
                    <a:alpha val="43137"/>
                  </a:srgbClr>
                </a:outerShdw>
              </a:effectLst>
            </a:endParaRPr>
          </a:p>
        </p:txBody>
      </p:sp>
      <p:sp>
        <p:nvSpPr>
          <p:cNvPr id="23" name="Rectangle 6"/>
          <p:cNvSpPr>
            <a:spLocks noChangeArrowheads="1"/>
          </p:cNvSpPr>
          <p:nvPr/>
        </p:nvSpPr>
        <p:spPr bwMode="auto">
          <a:xfrm>
            <a:off x="6400800" y="2933699"/>
            <a:ext cx="914400" cy="495301"/>
          </a:xfrm>
          <a:prstGeom prst="rect">
            <a:avLst/>
          </a:prstGeom>
          <a:noFill/>
          <a:ln w="9525">
            <a:noFill/>
            <a:miter lim="800000"/>
            <a:headEnd/>
            <a:tailEnd/>
          </a:ln>
        </p:spPr>
        <p:txBody>
          <a:bodyPr anchor="ctr"/>
          <a:lstStyle/>
          <a:p>
            <a:pPr algn="ctr">
              <a:defRPr/>
            </a:pPr>
            <a:r>
              <a:rPr lang="en-US" sz="2800" b="1" dirty="0">
                <a:solidFill>
                  <a:srgbClr val="00B050"/>
                </a:solidFill>
                <a:effectLst>
                  <a:outerShdw blurRad="38100" dist="38100" dir="2700000" algn="tl">
                    <a:srgbClr val="000000">
                      <a:alpha val="43137"/>
                    </a:srgbClr>
                  </a:outerShdw>
                </a:effectLst>
              </a:rPr>
              <a:t>15</a:t>
            </a:r>
            <a:endParaRPr lang="en-US" sz="2000" b="1" dirty="0">
              <a:solidFill>
                <a:srgbClr val="00B050"/>
              </a:solidFill>
              <a:effectLst>
                <a:outerShdw blurRad="38100" dist="38100" dir="2700000" algn="tl">
                  <a:srgbClr val="000000">
                    <a:alpha val="43137"/>
                  </a:srgbClr>
                </a:outerShdw>
              </a:effectLst>
            </a:endParaRPr>
          </a:p>
        </p:txBody>
      </p:sp>
      <p:cxnSp>
        <p:nvCxnSpPr>
          <p:cNvPr id="24" name="Straight Connector 23"/>
          <p:cNvCxnSpPr/>
          <p:nvPr/>
        </p:nvCxnSpPr>
        <p:spPr bwMode="auto">
          <a:xfrm>
            <a:off x="8534400" y="4646612"/>
            <a:ext cx="381000" cy="1588"/>
          </a:xfrm>
          <a:prstGeom prst="line">
            <a:avLst/>
          </a:prstGeom>
          <a:noFill/>
          <a:ln w="41275" cap="flat" cmpd="sng" algn="ctr">
            <a:solidFill>
              <a:srgbClr val="FF0000"/>
            </a:solidFill>
            <a:prstDash val="solid"/>
            <a:round/>
            <a:headEnd type="none" w="med" len="med"/>
            <a:tailEnd type="none" w="med" len="med"/>
          </a:ln>
          <a:effectLst/>
        </p:spPr>
      </p:cxnSp>
      <p:cxnSp>
        <p:nvCxnSpPr>
          <p:cNvPr id="25" name="Straight Connector 24"/>
          <p:cNvCxnSpPr/>
          <p:nvPr/>
        </p:nvCxnSpPr>
        <p:spPr bwMode="auto">
          <a:xfrm>
            <a:off x="8534400" y="5637212"/>
            <a:ext cx="457200" cy="1588"/>
          </a:xfrm>
          <a:prstGeom prst="line">
            <a:avLst/>
          </a:prstGeom>
          <a:noFill/>
          <a:ln w="41275" cap="flat" cmpd="sng" algn="ctr">
            <a:solidFill>
              <a:srgbClr val="FF0000"/>
            </a:solidFill>
            <a:prstDash val="solid"/>
            <a:round/>
            <a:headEnd type="none" w="med" len="med"/>
            <a:tailEnd type="none" w="med" len="med"/>
          </a:ln>
          <a:effectLst/>
        </p:spPr>
      </p:cxnSp>
      <p:cxnSp>
        <p:nvCxnSpPr>
          <p:cNvPr id="27" name="Straight Connector 26"/>
          <p:cNvCxnSpPr>
            <a:stCxn id="9" idx="3"/>
          </p:cNvCxnSpPr>
          <p:nvPr/>
        </p:nvCxnSpPr>
        <p:spPr bwMode="auto">
          <a:xfrm>
            <a:off x="8763000" y="3171828"/>
            <a:ext cx="228600" cy="1588"/>
          </a:xfrm>
          <a:prstGeom prst="line">
            <a:avLst/>
          </a:prstGeom>
          <a:noFill/>
          <a:ln w="41275" cap="flat" cmpd="sng" algn="ctr">
            <a:solidFill>
              <a:srgbClr val="FF0000"/>
            </a:solidFill>
            <a:prstDash val="solid"/>
            <a:round/>
            <a:headEnd type="triangle" w="med" len="med"/>
            <a:tailEnd type="none" w="med" len="med"/>
          </a:ln>
          <a:effectLst/>
        </p:spPr>
      </p:cxnSp>
      <p:cxnSp>
        <p:nvCxnSpPr>
          <p:cNvPr id="28" name="Straight Connector 27"/>
          <p:cNvCxnSpPr/>
          <p:nvPr/>
        </p:nvCxnSpPr>
        <p:spPr bwMode="auto">
          <a:xfrm>
            <a:off x="8763000" y="5484812"/>
            <a:ext cx="152400" cy="1588"/>
          </a:xfrm>
          <a:prstGeom prst="line">
            <a:avLst/>
          </a:prstGeom>
          <a:noFill/>
          <a:ln w="41275" cap="flat" cmpd="sng" algn="ctr">
            <a:solidFill>
              <a:srgbClr val="FF0000"/>
            </a:solidFill>
            <a:prstDash val="solid"/>
            <a:round/>
            <a:headEnd type="triangle" w="med" len="med"/>
            <a:tailEnd type="none" w="med" len="med"/>
          </a:ln>
          <a:effectLst/>
        </p:spPr>
      </p:cxnSp>
      <p:cxnSp>
        <p:nvCxnSpPr>
          <p:cNvPr id="32" name="Straight Connector 31"/>
          <p:cNvCxnSpPr/>
          <p:nvPr/>
        </p:nvCxnSpPr>
        <p:spPr bwMode="auto">
          <a:xfrm rot="5400000" flipH="1" flipV="1">
            <a:off x="8497094" y="5066506"/>
            <a:ext cx="836612" cy="1588"/>
          </a:xfrm>
          <a:prstGeom prst="line">
            <a:avLst/>
          </a:prstGeom>
          <a:noFill/>
          <a:ln w="41275" cap="flat" cmpd="sng" algn="ctr">
            <a:solidFill>
              <a:srgbClr val="FF0000"/>
            </a:solidFill>
            <a:prstDash val="solid"/>
            <a:round/>
            <a:headEnd type="none" w="med" len="med"/>
            <a:tailEnd type="none" w="med" len="med"/>
          </a:ln>
          <a:effectLst/>
        </p:spPr>
      </p:cxnSp>
      <p:cxnSp>
        <p:nvCxnSpPr>
          <p:cNvPr id="35" name="Straight Connector 34"/>
          <p:cNvCxnSpPr/>
          <p:nvPr/>
        </p:nvCxnSpPr>
        <p:spPr bwMode="auto">
          <a:xfrm rot="5400000" flipH="1" flipV="1">
            <a:off x="7758908" y="4406108"/>
            <a:ext cx="2465384" cy="1588"/>
          </a:xfrm>
          <a:prstGeom prst="line">
            <a:avLst/>
          </a:prstGeom>
          <a:noFill/>
          <a:ln w="41275" cap="flat" cmpd="sng" algn="ctr">
            <a:solidFill>
              <a:srgbClr val="FF0000"/>
            </a:solidFill>
            <a:prstDash val="solid"/>
            <a:round/>
            <a:headEnd type="none" w="med" len="med"/>
            <a:tailEnd type="none" w="med" len="med"/>
          </a:ln>
          <a:effectLst/>
        </p:spPr>
      </p:cxnSp>
      <p:grpSp>
        <p:nvGrpSpPr>
          <p:cNvPr id="29" name="Group 28"/>
          <p:cNvGrpSpPr/>
          <p:nvPr/>
        </p:nvGrpSpPr>
        <p:grpSpPr>
          <a:xfrm>
            <a:off x="2205762" y="5639595"/>
            <a:ext cx="2518638" cy="1088728"/>
            <a:chOff x="2281962" y="5545137"/>
            <a:chExt cx="2518638" cy="1088728"/>
          </a:xfrm>
        </p:grpSpPr>
        <p:sp>
          <p:nvSpPr>
            <p:cNvPr id="30" name="Text Box 5"/>
            <p:cNvSpPr txBox="1">
              <a:spLocks noChangeArrowheads="1"/>
            </p:cNvSpPr>
            <p:nvPr/>
          </p:nvSpPr>
          <p:spPr bwMode="auto">
            <a:xfrm>
              <a:off x="2281962" y="6172200"/>
              <a:ext cx="2518638" cy="461665"/>
            </a:xfrm>
            <a:prstGeom prst="rect">
              <a:avLst/>
            </a:prstGeom>
            <a:noFill/>
            <a:ln w="9525">
              <a:noFill/>
              <a:miter lim="800000"/>
              <a:headEnd/>
              <a:tailEnd/>
            </a:ln>
          </p:spPr>
          <p:txBody>
            <a:bodyPr wrap="none">
              <a:spAutoFit/>
            </a:bodyPr>
            <a:lstStyle/>
            <a:p>
              <a:pPr>
                <a:spcBef>
                  <a:spcPct val="0"/>
                </a:spcBef>
                <a:buClrTx/>
                <a:buSzTx/>
                <a:buFontTx/>
                <a:buNone/>
              </a:pPr>
              <a:r>
                <a:rPr lang="en-US" b="1" dirty="0">
                  <a:solidFill>
                    <a:schemeClr val="accent2"/>
                  </a:solidFill>
                  <a:effectLst>
                    <a:outerShdw blurRad="38100" dist="38100" dir="2700000" algn="tl">
                      <a:srgbClr val="000000">
                        <a:alpha val="43137"/>
                      </a:srgbClr>
                    </a:outerShdw>
                  </a:effectLst>
                </a:rPr>
                <a:t>Structural data</a:t>
              </a:r>
            </a:p>
          </p:txBody>
        </p:sp>
        <p:cxnSp>
          <p:nvCxnSpPr>
            <p:cNvPr id="31" name="Straight Arrow Connector 30"/>
            <p:cNvCxnSpPr/>
            <p:nvPr/>
          </p:nvCxnSpPr>
          <p:spPr bwMode="auto">
            <a:xfrm rot="5400000" flipH="1" flipV="1">
              <a:off x="3267869" y="5858668"/>
              <a:ext cx="627064" cy="1"/>
            </a:xfrm>
            <a:prstGeom prst="straightConnector1">
              <a:avLst/>
            </a:prstGeom>
            <a:noFill/>
            <a:ln w="79375" cap="flat" cmpd="sng" algn="ctr">
              <a:solidFill>
                <a:schemeClr val="accent2"/>
              </a:solidFill>
              <a:prstDash val="solid"/>
              <a:round/>
              <a:headEnd type="none" w="med" len="med"/>
              <a:tailEnd type="triangle"/>
            </a:ln>
            <a:effectLst/>
          </p:spPr>
        </p:cxnSp>
      </p:grpSp>
      <p:grpSp>
        <p:nvGrpSpPr>
          <p:cNvPr id="36" name="Group 35"/>
          <p:cNvGrpSpPr/>
          <p:nvPr/>
        </p:nvGrpSpPr>
        <p:grpSpPr>
          <a:xfrm>
            <a:off x="7235132" y="6038850"/>
            <a:ext cx="1680268" cy="895350"/>
            <a:chOff x="7082732" y="5962650"/>
            <a:chExt cx="1680268" cy="895350"/>
          </a:xfrm>
        </p:grpSpPr>
        <p:sp>
          <p:nvSpPr>
            <p:cNvPr id="37" name="Text Box 5"/>
            <p:cNvSpPr txBox="1">
              <a:spLocks noChangeArrowheads="1"/>
            </p:cNvSpPr>
            <p:nvPr/>
          </p:nvSpPr>
          <p:spPr bwMode="auto">
            <a:xfrm>
              <a:off x="7082732" y="6396335"/>
              <a:ext cx="1680268" cy="461665"/>
            </a:xfrm>
            <a:prstGeom prst="rect">
              <a:avLst/>
            </a:prstGeom>
            <a:noFill/>
            <a:ln w="9525">
              <a:noFill/>
              <a:miter lim="800000"/>
              <a:headEnd/>
              <a:tailEnd/>
            </a:ln>
          </p:spPr>
          <p:txBody>
            <a:bodyPr wrap="none">
              <a:spAutoFit/>
            </a:bodyPr>
            <a:lstStyle/>
            <a:p>
              <a:pPr>
                <a:spcBef>
                  <a:spcPct val="0"/>
                </a:spcBef>
                <a:buClrTx/>
                <a:buSzTx/>
                <a:buFontTx/>
                <a:buNone/>
              </a:pPr>
              <a:r>
                <a:rPr lang="en-US" b="1" dirty="0">
                  <a:solidFill>
                    <a:schemeClr val="accent2"/>
                  </a:solidFill>
                  <a:effectLst>
                    <a:outerShdw blurRad="38100" dist="38100" dir="2700000" algn="tl">
                      <a:srgbClr val="000000">
                        <a:alpha val="43137"/>
                      </a:srgbClr>
                    </a:outerShdw>
                  </a:effectLst>
                </a:rPr>
                <a:t>User data</a:t>
              </a:r>
            </a:p>
          </p:txBody>
        </p:sp>
        <p:cxnSp>
          <p:nvCxnSpPr>
            <p:cNvPr id="38" name="Straight Arrow Connector 37"/>
            <p:cNvCxnSpPr/>
            <p:nvPr/>
          </p:nvCxnSpPr>
          <p:spPr bwMode="auto">
            <a:xfrm rot="5400000" flipH="1" flipV="1">
              <a:off x="7666830" y="6219030"/>
              <a:ext cx="514349" cy="1590"/>
            </a:xfrm>
            <a:prstGeom prst="straightConnector1">
              <a:avLst/>
            </a:prstGeom>
            <a:noFill/>
            <a:ln w="79375" cap="flat" cmpd="sng" algn="ctr">
              <a:solidFill>
                <a:schemeClr val="accent2"/>
              </a:solidFill>
              <a:prstDash val="solid"/>
              <a:round/>
              <a:headEnd type="none" w="med" len="med"/>
              <a:tailEnd type="triangle"/>
            </a:ln>
            <a:effectLst/>
          </p:spPr>
        </p:cxnSp>
      </p:grpSp>
      <p:pic>
        <p:nvPicPr>
          <p:cNvPr id="34" name="Picture 2" descr="http://tvisnotdead.files.wordpress.com/2010/12/brand-recall.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401497" cy="134937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bwMode="auto">
          <a:xfrm>
            <a:off x="0" y="0"/>
            <a:ext cx="1401497" cy="1349376"/>
          </a:xfrm>
          <a:prstGeom prst="rect">
            <a:avLst/>
          </a:prstGeom>
          <a:noFill/>
          <a:ln w="603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2" name="Oval 1"/>
          <p:cNvSpPr/>
          <p:nvPr/>
        </p:nvSpPr>
        <p:spPr bwMode="auto">
          <a:xfrm>
            <a:off x="1885950" y="6172201"/>
            <a:ext cx="3124200" cy="594222"/>
          </a:xfrm>
          <a:prstGeom prst="ellipse">
            <a:avLst/>
          </a:prstGeom>
          <a:noFill/>
          <a:ln w="6032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3" name="Rectangle 2"/>
          <p:cNvSpPr/>
          <p:nvPr/>
        </p:nvSpPr>
        <p:spPr bwMode="auto">
          <a:xfrm>
            <a:off x="8457406" y="1200149"/>
            <a:ext cx="610394" cy="4972052"/>
          </a:xfrm>
          <a:prstGeom prst="rect">
            <a:avLst/>
          </a:prstGeom>
          <a:noFill/>
          <a:ln w="6032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41" name="AutoShape 6"/>
          <p:cNvSpPr>
            <a:spLocks noChangeArrowheads="1"/>
          </p:cNvSpPr>
          <p:nvPr/>
        </p:nvSpPr>
        <p:spPr bwMode="auto">
          <a:xfrm>
            <a:off x="5097290" y="882587"/>
            <a:ext cx="3171821" cy="614662"/>
          </a:xfrm>
          <a:prstGeom prst="cloudCallout">
            <a:avLst>
              <a:gd name="adj1" fmla="val 61971"/>
              <a:gd name="adj2" fmla="val 94367"/>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a:solidFill>
              <a:schemeClr val="tx1"/>
            </a:solidFill>
            <a:round/>
            <a:headEnd/>
            <a:tailEnd/>
          </a:ln>
        </p:spPr>
        <p:txBody>
          <a:bodyPr/>
          <a:lstStyle/>
          <a:p>
            <a:pPr algn="ctr">
              <a:defRPr/>
            </a:pPr>
            <a:r>
              <a:rPr lang="en-US" b="1" dirty="0">
                <a:solidFill>
                  <a:srgbClr val="FF0000"/>
                </a:solidFill>
                <a:effectLst>
                  <a:outerShdw blurRad="38100" dist="38100" dir="2700000" algn="tl">
                    <a:srgbClr val="FFFFFF"/>
                  </a:outerShdw>
                </a:effectLst>
                <a:latin typeface="Times New Roman" pitchFamily="18" charset="0"/>
                <a:cs typeface="Times New Roman" pitchFamily="18" charset="0"/>
              </a:rPr>
              <a:t>FAT</a:t>
            </a:r>
          </a:p>
        </p:txBody>
      </p:sp>
    </p:spTree>
    <p:extLst>
      <p:ext uri="{BB962C8B-B14F-4D97-AF65-F5344CB8AC3E}">
        <p14:creationId xmlns:p14="http://schemas.microsoft.com/office/powerpoint/2010/main" val="214151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8" presetClass="entr" presetSubtype="32"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diamond(out)">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685800" y="76200"/>
            <a:ext cx="7772400" cy="11430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Layout of a FAT file system</a:t>
            </a:r>
          </a:p>
        </p:txBody>
      </p:sp>
      <p:sp>
        <p:nvSpPr>
          <p:cNvPr id="7171" name="Rectangle 3"/>
          <p:cNvSpPr>
            <a:spLocks noGrp="1" noChangeArrowheads="1"/>
          </p:cNvSpPr>
          <p:nvPr>
            <p:ph type="body" idx="4294967295"/>
          </p:nvPr>
        </p:nvSpPr>
        <p:spPr>
          <a:xfrm>
            <a:off x="915987" y="1371600"/>
            <a:ext cx="7616825" cy="3276600"/>
          </a:xfrm>
        </p:spPr>
        <p:txBody>
          <a:bodyPr/>
          <a:lstStyle/>
          <a:p>
            <a:pPr>
              <a:buFont typeface="Wingdings" pitchFamily="2" charset="2"/>
              <a:buNone/>
            </a:pPr>
            <a:r>
              <a:rPr lang="en-US" dirty="0">
                <a:latin typeface="Times New Roman" pitchFamily="18" charset="0"/>
                <a:cs typeface="Times New Roman" pitchFamily="18" charset="0"/>
              </a:rPr>
              <a:t>	The layout of the FAT file system consists of 3 physical sections:</a:t>
            </a:r>
          </a:p>
          <a:p>
            <a:pPr lvl="1"/>
            <a:r>
              <a:rPr lang="en-US" b="1" dirty="0">
                <a:latin typeface="Times New Roman" pitchFamily="18" charset="0"/>
                <a:cs typeface="Times New Roman" pitchFamily="18" charset="0"/>
              </a:rPr>
              <a:t>Reserved area</a:t>
            </a:r>
            <a:r>
              <a:rPr lang="en-US" dirty="0">
                <a:latin typeface="Times New Roman" pitchFamily="18" charset="0"/>
                <a:cs typeface="Times New Roman" pitchFamily="18" charset="0"/>
              </a:rPr>
              <a:t> – for file system category</a:t>
            </a:r>
          </a:p>
          <a:p>
            <a:pPr lvl="1"/>
            <a:r>
              <a:rPr lang="en-US" b="1" dirty="0">
                <a:latin typeface="Times New Roman" pitchFamily="18" charset="0"/>
                <a:cs typeface="Times New Roman" pitchFamily="18" charset="0"/>
              </a:rPr>
              <a:t>FAT area</a:t>
            </a:r>
            <a:r>
              <a:rPr lang="en-US" dirty="0">
                <a:latin typeface="Times New Roman" pitchFamily="18" charset="0"/>
                <a:cs typeface="Times New Roman" pitchFamily="18" charset="0"/>
              </a:rPr>
              <a:t> – primary and backup FAT structures</a:t>
            </a:r>
          </a:p>
          <a:p>
            <a:pPr lvl="1"/>
            <a:r>
              <a:rPr lang="en-US" b="1" dirty="0">
                <a:latin typeface="Times New Roman" pitchFamily="18" charset="0"/>
                <a:cs typeface="Times New Roman" pitchFamily="18" charset="0"/>
              </a:rPr>
              <a:t>Data area</a:t>
            </a:r>
            <a:r>
              <a:rPr lang="en-US" dirty="0">
                <a:latin typeface="Times New Roman" pitchFamily="18" charset="0"/>
                <a:cs typeface="Times New Roman" pitchFamily="18" charset="0"/>
              </a:rPr>
              <a:t> – clusters used for storing file and directory content</a:t>
            </a:r>
          </a:p>
          <a:p>
            <a:pPr lvl="1">
              <a:buFont typeface="Wingdings" pitchFamily="2" charset="2"/>
              <a:buNone/>
            </a:pPr>
            <a:endParaRPr lang="en-US" dirty="0"/>
          </a:p>
        </p:txBody>
      </p:sp>
      <p:sp>
        <p:nvSpPr>
          <p:cNvPr id="7172" name="Rectangle 4"/>
          <p:cNvSpPr>
            <a:spLocks noChangeArrowheads="1"/>
          </p:cNvSpPr>
          <p:nvPr/>
        </p:nvSpPr>
        <p:spPr bwMode="auto">
          <a:xfrm>
            <a:off x="1200150" y="4572000"/>
            <a:ext cx="1143000" cy="609600"/>
          </a:xfrm>
          <a:prstGeom prst="rect">
            <a:avLst/>
          </a:prstGeom>
          <a:solidFill>
            <a:schemeClr val="accent1"/>
          </a:solidFill>
          <a:ln w="9525">
            <a:solidFill>
              <a:schemeClr val="tx1"/>
            </a:solidFill>
            <a:miter lim="800000"/>
            <a:headEnd/>
            <a:tailEnd/>
          </a:ln>
        </p:spPr>
        <p:txBody>
          <a:bodyPr wrap="none" anchor="ctr"/>
          <a:lstStyle/>
          <a:p>
            <a:endParaRPr lang="en-US" sz="1800"/>
          </a:p>
        </p:txBody>
      </p:sp>
      <p:sp>
        <p:nvSpPr>
          <p:cNvPr id="7173" name="Rectangle 5"/>
          <p:cNvSpPr>
            <a:spLocks noChangeArrowheads="1"/>
          </p:cNvSpPr>
          <p:nvPr/>
        </p:nvSpPr>
        <p:spPr bwMode="auto">
          <a:xfrm>
            <a:off x="2346325" y="4576762"/>
            <a:ext cx="2378075" cy="609600"/>
          </a:xfrm>
          <a:prstGeom prst="rect">
            <a:avLst/>
          </a:prstGeom>
          <a:solidFill>
            <a:schemeClr val="accent1"/>
          </a:solidFill>
          <a:ln w="9525">
            <a:solidFill>
              <a:schemeClr val="tx1"/>
            </a:solidFill>
            <a:miter lim="800000"/>
            <a:headEnd/>
            <a:tailEnd/>
          </a:ln>
        </p:spPr>
        <p:txBody>
          <a:bodyPr wrap="none" anchor="ctr"/>
          <a:lstStyle/>
          <a:p>
            <a:endParaRPr lang="en-US" sz="1800"/>
          </a:p>
        </p:txBody>
      </p:sp>
      <p:sp>
        <p:nvSpPr>
          <p:cNvPr id="7174" name="Rectangle 6"/>
          <p:cNvSpPr>
            <a:spLocks noChangeArrowheads="1"/>
          </p:cNvSpPr>
          <p:nvPr/>
        </p:nvSpPr>
        <p:spPr bwMode="auto">
          <a:xfrm>
            <a:off x="4724400" y="4576762"/>
            <a:ext cx="3581400" cy="609600"/>
          </a:xfrm>
          <a:prstGeom prst="rect">
            <a:avLst/>
          </a:prstGeom>
          <a:solidFill>
            <a:schemeClr val="accent1"/>
          </a:solidFill>
          <a:ln w="9525">
            <a:solidFill>
              <a:schemeClr val="tx1"/>
            </a:solidFill>
            <a:miter lim="800000"/>
            <a:headEnd/>
            <a:tailEnd/>
          </a:ln>
        </p:spPr>
        <p:txBody>
          <a:bodyPr wrap="none" anchor="ctr"/>
          <a:lstStyle/>
          <a:p>
            <a:endParaRPr lang="en-US" sz="1800"/>
          </a:p>
        </p:txBody>
      </p:sp>
      <p:sp>
        <p:nvSpPr>
          <p:cNvPr id="7175" name="Text Box 7"/>
          <p:cNvSpPr txBox="1">
            <a:spLocks noChangeArrowheads="1"/>
          </p:cNvSpPr>
          <p:nvPr/>
        </p:nvSpPr>
        <p:spPr bwMode="auto">
          <a:xfrm>
            <a:off x="854427" y="5252382"/>
            <a:ext cx="1598515" cy="1040285"/>
          </a:xfrm>
          <a:prstGeom prst="rect">
            <a:avLst/>
          </a:prstGeom>
          <a:noFill/>
          <a:ln w="9525">
            <a:noFill/>
            <a:miter lim="800000"/>
            <a:headEnd/>
            <a:tailEnd/>
          </a:ln>
        </p:spPr>
        <p:txBody>
          <a:bodyPr wrap="none">
            <a:spAutoFit/>
          </a:bodyPr>
          <a:lstStyle/>
          <a:p>
            <a:r>
              <a:rPr lang="en-US" sz="2800" b="1" dirty="0">
                <a:effectLst>
                  <a:outerShdw blurRad="38100" dist="38100" dir="2700000" algn="tl">
                    <a:srgbClr val="000000">
                      <a:alpha val="43137"/>
                    </a:srgbClr>
                  </a:outerShdw>
                </a:effectLst>
                <a:latin typeface="Times New Roman" pitchFamily="18" charset="0"/>
                <a:cs typeface="Times New Roman" pitchFamily="18" charset="0"/>
              </a:rPr>
              <a:t>Reserved</a:t>
            </a:r>
          </a:p>
          <a:p>
            <a:r>
              <a:rPr lang="en-US" sz="2800" b="1" dirty="0">
                <a:effectLst>
                  <a:outerShdw blurRad="38100" dist="38100" dir="2700000" algn="tl">
                    <a:srgbClr val="000000">
                      <a:alpha val="43137"/>
                    </a:srgbClr>
                  </a:outerShdw>
                </a:effectLst>
                <a:latin typeface="Times New Roman" pitchFamily="18" charset="0"/>
                <a:cs typeface="Times New Roman" pitchFamily="18" charset="0"/>
              </a:rPr>
              <a:t>Sectors</a:t>
            </a:r>
          </a:p>
        </p:txBody>
      </p:sp>
      <p:sp>
        <p:nvSpPr>
          <p:cNvPr id="7176" name="Text Box 8"/>
          <p:cNvSpPr txBox="1">
            <a:spLocks noChangeArrowheads="1"/>
          </p:cNvSpPr>
          <p:nvPr/>
        </p:nvSpPr>
        <p:spPr bwMode="auto">
          <a:xfrm>
            <a:off x="2819400" y="5186362"/>
            <a:ext cx="1602746" cy="523220"/>
          </a:xfrm>
          <a:prstGeom prst="rect">
            <a:avLst/>
          </a:prstGeom>
          <a:noFill/>
          <a:ln w="9525">
            <a:noFill/>
            <a:miter lim="800000"/>
            <a:headEnd/>
            <a:tailEnd/>
          </a:ln>
        </p:spPr>
        <p:txBody>
          <a:bodyPr wrap="none">
            <a:spAutoFit/>
          </a:bodyPr>
          <a:lstStyle/>
          <a:p>
            <a:r>
              <a:rPr lang="en-US" sz="2800" b="1" dirty="0">
                <a:effectLst>
                  <a:outerShdw blurRad="38100" dist="38100" dir="2700000" algn="tl">
                    <a:srgbClr val="000000">
                      <a:alpha val="43137"/>
                    </a:srgbClr>
                  </a:outerShdw>
                </a:effectLst>
                <a:latin typeface="Times New Roman" pitchFamily="18" charset="0"/>
                <a:cs typeface="Times New Roman" pitchFamily="18" charset="0"/>
              </a:rPr>
              <a:t>FAT area</a:t>
            </a:r>
          </a:p>
        </p:txBody>
      </p:sp>
      <p:sp>
        <p:nvSpPr>
          <p:cNvPr id="7177" name="Text Box 9"/>
          <p:cNvSpPr txBox="1">
            <a:spLocks noChangeArrowheads="1"/>
          </p:cNvSpPr>
          <p:nvPr/>
        </p:nvSpPr>
        <p:spPr bwMode="auto">
          <a:xfrm>
            <a:off x="5562600" y="5200650"/>
            <a:ext cx="1743747" cy="523220"/>
          </a:xfrm>
          <a:prstGeom prst="rect">
            <a:avLst/>
          </a:prstGeom>
          <a:noFill/>
          <a:ln w="9525">
            <a:noFill/>
            <a:miter lim="800000"/>
            <a:headEnd/>
            <a:tailEnd/>
          </a:ln>
        </p:spPr>
        <p:txBody>
          <a:bodyPr wrap="none">
            <a:spAutoFit/>
          </a:bodyPr>
          <a:lstStyle/>
          <a:p>
            <a:r>
              <a:rPr lang="en-US" sz="2800" b="1" dirty="0">
                <a:effectLst>
                  <a:outerShdw blurRad="38100" dist="38100" dir="2700000" algn="tl">
                    <a:srgbClr val="000000">
                      <a:alpha val="43137"/>
                    </a:srgbClr>
                  </a:outerShdw>
                </a:effectLst>
                <a:latin typeface="Times New Roman" pitchFamily="18" charset="0"/>
                <a:cs typeface="Times New Roman" pitchFamily="18" charset="0"/>
              </a:rPr>
              <a:t>Data Area</a:t>
            </a:r>
          </a:p>
        </p:txBody>
      </p:sp>
      <p:sp>
        <p:nvSpPr>
          <p:cNvPr id="10" name="Slide Number Placeholder 5"/>
          <p:cNvSpPr>
            <a:spLocks noGrp="1"/>
          </p:cNvSpPr>
          <p:nvPr>
            <p:ph type="sldNum" sz="quarter" idx="12"/>
          </p:nvPr>
        </p:nvSpPr>
        <p:spPr>
          <a:xfrm>
            <a:off x="8070850" y="6172200"/>
            <a:ext cx="768350" cy="457200"/>
          </a:xfrm>
          <a:noFill/>
        </p:spPr>
        <p:txBody>
          <a:bodyPr/>
          <a:lstStyle/>
          <a:p>
            <a:fld id="{CC941794-6EDC-4502-8330-BB943E511C3D}" type="slidenum">
              <a:rPr lang="en-US" smtClean="0"/>
              <a:pPr/>
              <a:t>11</a:t>
            </a:fld>
            <a:endParaRPr lang="en-US" dirty="0"/>
          </a:p>
        </p:txBody>
      </p:sp>
      <p:pic>
        <p:nvPicPr>
          <p:cNvPr id="11" name="Picture 10">
            <a:extLst>
              <a:ext uri="{FF2B5EF4-FFF2-40B4-BE49-F238E27FC236}">
                <a16:creationId xmlns:a16="http://schemas.microsoft.com/office/drawing/2014/main" id="{BCB4AF24-9471-4CF4-8109-6796CCE59191}"/>
              </a:ext>
            </a:extLst>
          </p:cNvPr>
          <p:cNvPicPr>
            <a:picLocks noChangeAspect="1"/>
          </p:cNvPicPr>
          <p:nvPr/>
        </p:nvPicPr>
        <p:blipFill>
          <a:blip r:embed="rId3"/>
          <a:stretch>
            <a:fillRect/>
          </a:stretch>
        </p:blipFill>
        <p:spPr>
          <a:xfrm>
            <a:off x="1566045" y="4685778"/>
            <a:ext cx="402629" cy="404357"/>
          </a:xfrm>
          <a:prstGeom prst="rect">
            <a:avLst/>
          </a:prstGeom>
        </p:spPr>
      </p:pic>
      <p:pic>
        <p:nvPicPr>
          <p:cNvPr id="12" name="Picture 11">
            <a:extLst>
              <a:ext uri="{FF2B5EF4-FFF2-40B4-BE49-F238E27FC236}">
                <a16:creationId xmlns:a16="http://schemas.microsoft.com/office/drawing/2014/main" id="{569C3960-8AF6-4B06-BF37-1007611B91D1}"/>
              </a:ext>
            </a:extLst>
          </p:cNvPr>
          <p:cNvPicPr>
            <a:picLocks noChangeAspect="1"/>
          </p:cNvPicPr>
          <p:nvPr/>
        </p:nvPicPr>
        <p:blipFill>
          <a:blip r:embed="rId4"/>
          <a:stretch>
            <a:fillRect/>
          </a:stretch>
        </p:blipFill>
        <p:spPr>
          <a:xfrm>
            <a:off x="3352800" y="4667557"/>
            <a:ext cx="428625" cy="437843"/>
          </a:xfrm>
          <a:prstGeom prst="rect">
            <a:avLst/>
          </a:prstGeom>
        </p:spPr>
      </p:pic>
      <p:pic>
        <p:nvPicPr>
          <p:cNvPr id="13" name="Picture 12">
            <a:extLst>
              <a:ext uri="{FF2B5EF4-FFF2-40B4-BE49-F238E27FC236}">
                <a16:creationId xmlns:a16="http://schemas.microsoft.com/office/drawing/2014/main" id="{42C03AF2-FBD9-4EDC-BC9F-AF377540C984}"/>
              </a:ext>
            </a:extLst>
          </p:cNvPr>
          <p:cNvPicPr>
            <a:picLocks noChangeAspect="1"/>
          </p:cNvPicPr>
          <p:nvPr/>
        </p:nvPicPr>
        <p:blipFill>
          <a:blip r:embed="rId5"/>
          <a:stretch>
            <a:fillRect/>
          </a:stretch>
        </p:blipFill>
        <p:spPr>
          <a:xfrm>
            <a:off x="6324600" y="4711874"/>
            <a:ext cx="381000" cy="381000"/>
          </a:xfrm>
          <a:prstGeom prst="rect">
            <a:avLst/>
          </a:prstGeom>
        </p:spPr>
      </p:pic>
    </p:spTree>
    <p:extLst>
      <p:ext uri="{BB962C8B-B14F-4D97-AF65-F5344CB8AC3E}">
        <p14:creationId xmlns:p14="http://schemas.microsoft.com/office/powerpoint/2010/main" val="2959464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152400"/>
            <a:ext cx="8229600" cy="1021172"/>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An overview of the structures in a FAT volume (partition)</a:t>
            </a:r>
          </a:p>
        </p:txBody>
      </p:sp>
      <p:sp>
        <p:nvSpPr>
          <p:cNvPr id="8197" name="AutoShape 5" descr="recover-FAT-volume-structure"/>
          <p:cNvSpPr>
            <a:spLocks noChangeAspect="1" noChangeArrowheads="1"/>
          </p:cNvSpPr>
          <p:nvPr/>
        </p:nvSpPr>
        <p:spPr bwMode="auto">
          <a:xfrm>
            <a:off x="4419600" y="3276600"/>
            <a:ext cx="304800" cy="304800"/>
          </a:xfrm>
          <a:prstGeom prst="rect">
            <a:avLst/>
          </a:prstGeom>
          <a:noFill/>
        </p:spPr>
        <p:txBody>
          <a:bodyPr/>
          <a:lstStyle/>
          <a:p>
            <a:endParaRPr lang="en-CA"/>
          </a:p>
        </p:txBody>
      </p:sp>
      <p:sp>
        <p:nvSpPr>
          <p:cNvPr id="8199" name="AutoShape 7" descr="recover-FAT-volume-structure"/>
          <p:cNvSpPr>
            <a:spLocks noChangeAspect="1" noChangeArrowheads="1"/>
          </p:cNvSpPr>
          <p:nvPr/>
        </p:nvSpPr>
        <p:spPr bwMode="auto">
          <a:xfrm>
            <a:off x="4419600" y="3276600"/>
            <a:ext cx="304800" cy="304800"/>
          </a:xfrm>
          <a:prstGeom prst="rect">
            <a:avLst/>
          </a:prstGeom>
          <a:noFill/>
        </p:spPr>
        <p:txBody>
          <a:bodyPr/>
          <a:lstStyle/>
          <a:p>
            <a:endParaRPr lang="en-CA"/>
          </a:p>
        </p:txBody>
      </p:sp>
      <p:sp>
        <p:nvSpPr>
          <p:cNvPr id="8"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12</a:t>
            </a:fld>
            <a:endParaRPr lang="en-US" dirty="0"/>
          </a:p>
        </p:txBody>
      </p:sp>
      <p:sp>
        <p:nvSpPr>
          <p:cNvPr id="10" name="Text Box 5"/>
          <p:cNvSpPr txBox="1">
            <a:spLocks noChangeArrowheads="1"/>
          </p:cNvSpPr>
          <p:nvPr/>
        </p:nvSpPr>
        <p:spPr bwMode="auto">
          <a:xfrm>
            <a:off x="152400" y="6096000"/>
            <a:ext cx="6358407" cy="646331"/>
          </a:xfrm>
          <a:prstGeom prst="rect">
            <a:avLst/>
          </a:prstGeom>
          <a:noFill/>
          <a:ln w="9525">
            <a:noFill/>
            <a:miter lim="800000"/>
            <a:headEnd/>
            <a:tailEnd/>
          </a:ln>
        </p:spPr>
        <p:txBody>
          <a:bodyPr wrap="none">
            <a:spAutoFit/>
          </a:bodyPr>
          <a:lstStyle/>
          <a:p>
            <a:pPr>
              <a:spcBef>
                <a:spcPct val="0"/>
              </a:spcBef>
              <a:buClrTx/>
              <a:buSzTx/>
              <a:buFontTx/>
              <a:buNone/>
            </a:pPr>
            <a:r>
              <a:rPr lang="en-US" sz="1800" dirty="0">
                <a:latin typeface="Times New Roman" panose="02020603050405020304" pitchFamily="18" charset="0"/>
                <a:cs typeface="Times New Roman" panose="02020603050405020304" pitchFamily="18" charset="0"/>
              </a:rPr>
              <a:t>[1] </a:t>
            </a:r>
            <a:r>
              <a:rPr lang="fr-FR" sz="1800" dirty="0">
                <a:latin typeface="Times New Roman" panose="02020603050405020304" pitchFamily="18" charset="0"/>
                <a:cs typeface="Times New Roman" panose="02020603050405020304" pitchFamily="18" charset="0"/>
              </a:rPr>
              <a:t>File Allocation Table.</a:t>
            </a:r>
          </a:p>
          <a:p>
            <a:pPr>
              <a:spcBef>
                <a:spcPct val="0"/>
              </a:spcBef>
              <a:buClrTx/>
              <a:buSzTx/>
              <a:buFontTx/>
              <a:buNone/>
            </a:pPr>
            <a:r>
              <a:rPr lang="fr-FR" sz="1800" dirty="0">
                <a:latin typeface="Times New Roman" panose="02020603050405020304" pitchFamily="18" charset="0"/>
                <a:cs typeface="Times New Roman" panose="02020603050405020304" pitchFamily="18" charset="0"/>
              </a:rPr>
              <a:t>http://en.wikipedia.org/wiki/File_Allocation_Table#Fragmentation</a:t>
            </a:r>
            <a:endParaRPr lang="en-US" sz="1800" dirty="0">
              <a:latin typeface="Times New Roman" panose="02020603050405020304" pitchFamily="18" charset="0"/>
              <a:cs typeface="Times New Roman" panose="02020603050405020304" pitchFamily="18" charset="0"/>
            </a:endParaRPr>
          </a:p>
        </p:txBody>
      </p:sp>
      <p:pic>
        <p:nvPicPr>
          <p:cNvPr id="110594" name="Picture 2"/>
          <p:cNvPicPr>
            <a:picLocks noChangeAspect="1" noChangeArrowheads="1"/>
          </p:cNvPicPr>
          <p:nvPr/>
        </p:nvPicPr>
        <p:blipFill>
          <a:blip r:embed="rId3"/>
          <a:srcRect/>
          <a:stretch>
            <a:fillRect/>
          </a:stretch>
        </p:blipFill>
        <p:spPr bwMode="auto">
          <a:xfrm>
            <a:off x="1" y="1447800"/>
            <a:ext cx="9144000" cy="2667000"/>
          </a:xfrm>
          <a:prstGeom prst="rect">
            <a:avLst/>
          </a:prstGeom>
          <a:noFill/>
          <a:ln w="9525">
            <a:noFill/>
            <a:miter lim="800000"/>
            <a:headEnd/>
            <a:tailEnd/>
          </a:ln>
          <a:effectLst/>
        </p:spPr>
      </p:pic>
      <p:sp>
        <p:nvSpPr>
          <p:cNvPr id="12" name="Right Brace 11"/>
          <p:cNvSpPr/>
          <p:nvPr/>
        </p:nvSpPr>
        <p:spPr bwMode="auto">
          <a:xfrm flipH="1">
            <a:off x="1523997" y="3200400"/>
            <a:ext cx="457201" cy="2057400"/>
          </a:xfrm>
          <a:prstGeom prst="rightBrace">
            <a:avLst/>
          </a:prstGeom>
          <a:noFill/>
          <a:ln w="41275" cap="flat" cmpd="sng" algn="ctr">
            <a:solidFill>
              <a:schemeClr val="accent2"/>
            </a:solidFill>
            <a:prstDash val="solid"/>
            <a:round/>
            <a:headEnd type="none" w="med" len="med"/>
            <a:tailEnd type="none" w="med" len="med"/>
          </a:ln>
          <a:effectLst/>
          <a:scene3d>
            <a:camera prst="orthographicFront">
              <a:rot lat="0" lon="0" rev="16200000"/>
            </a:camera>
            <a:lightRig rig="threePt" dir="t"/>
          </a:scene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13" name="Text Box 5"/>
          <p:cNvSpPr txBox="1">
            <a:spLocks noChangeArrowheads="1"/>
          </p:cNvSpPr>
          <p:nvPr/>
        </p:nvSpPr>
        <p:spPr bwMode="auto">
          <a:xfrm>
            <a:off x="457200" y="4542472"/>
            <a:ext cx="2438398" cy="1477328"/>
          </a:xfrm>
          <a:prstGeom prst="rect">
            <a:avLst/>
          </a:prstGeom>
          <a:noFill/>
          <a:ln w="9525">
            <a:noFill/>
            <a:miter lim="800000"/>
            <a:headEnd/>
            <a:tailEnd/>
          </a:ln>
        </p:spPr>
        <p:txBody>
          <a:bodyPr wrap="square">
            <a:spAutoFit/>
          </a:bodyPr>
          <a:lstStyle/>
          <a:p>
            <a:pPr algn="ctr">
              <a:spcBef>
                <a:spcPct val="0"/>
              </a:spcBef>
              <a:buClrTx/>
              <a:buSzTx/>
              <a:buFontTx/>
              <a:buNone/>
            </a:pPr>
            <a:r>
              <a:rPr lang="en-US" sz="1800" b="1" dirty="0">
                <a:effectLst>
                  <a:outerShdw blurRad="38100" dist="38100" dir="2700000" algn="tl">
                    <a:srgbClr val="000000">
                      <a:alpha val="43137"/>
                    </a:srgbClr>
                  </a:outerShdw>
                </a:effectLst>
                <a:latin typeface="Times New Roman" pitchFamily="18" charset="0"/>
                <a:cs typeface="Times New Roman" pitchFamily="18" charset="0"/>
              </a:rPr>
              <a:t>Reserved sectors.</a:t>
            </a:r>
            <a:r>
              <a:rPr lang="en-US" sz="1800" dirty="0">
                <a:latin typeface="Times New Roman" pitchFamily="18" charset="0"/>
                <a:cs typeface="Times New Roman" pitchFamily="18" charset="0"/>
              </a:rPr>
              <a:t> </a:t>
            </a:r>
          </a:p>
          <a:p>
            <a:pPr>
              <a:spcBef>
                <a:spcPct val="0"/>
              </a:spcBef>
              <a:buClrTx/>
              <a:buSzTx/>
              <a:buFontTx/>
              <a:buNone/>
            </a:pPr>
            <a:r>
              <a:rPr lang="en-US" sz="1800" dirty="0">
                <a:latin typeface="Times New Roman" pitchFamily="18" charset="0"/>
                <a:cs typeface="Times New Roman" pitchFamily="18" charset="0"/>
              </a:rPr>
              <a:t>The first reserved sector (sector 0) is the Boot Sector (aka </a:t>
            </a:r>
            <a:r>
              <a:rPr lang="en-US" sz="1800" b="1" dirty="0">
                <a:latin typeface="Times New Roman" pitchFamily="18" charset="0"/>
                <a:cs typeface="Times New Roman" pitchFamily="18" charset="0"/>
              </a:rPr>
              <a:t>Partition Boot Record</a:t>
            </a:r>
            <a:r>
              <a:rPr lang="en-US" sz="1800" dirty="0">
                <a:latin typeface="Times New Roman" pitchFamily="18" charset="0"/>
                <a:cs typeface="Times New Roman" pitchFamily="18" charset="0"/>
              </a:rPr>
              <a:t>).</a:t>
            </a:r>
          </a:p>
        </p:txBody>
      </p:sp>
      <p:sp>
        <p:nvSpPr>
          <p:cNvPr id="14" name="Right Brace 13"/>
          <p:cNvSpPr/>
          <p:nvPr/>
        </p:nvSpPr>
        <p:spPr bwMode="auto">
          <a:xfrm flipH="1">
            <a:off x="3657600" y="3581400"/>
            <a:ext cx="457201" cy="1371600"/>
          </a:xfrm>
          <a:prstGeom prst="rightBrace">
            <a:avLst/>
          </a:prstGeom>
          <a:noFill/>
          <a:ln w="41275" cap="flat" cmpd="sng" algn="ctr">
            <a:solidFill>
              <a:schemeClr val="accent2"/>
            </a:solidFill>
            <a:prstDash val="solid"/>
            <a:round/>
            <a:headEnd type="none" w="med" len="med"/>
            <a:tailEnd type="none" w="med" len="med"/>
          </a:ln>
          <a:effectLst/>
          <a:scene3d>
            <a:camera prst="orthographicFront">
              <a:rot lat="0" lon="0" rev="16200000"/>
            </a:camera>
            <a:lightRig rig="threePt" dir="t"/>
          </a:scene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15" name="Right Brace 14"/>
          <p:cNvSpPr/>
          <p:nvPr/>
        </p:nvSpPr>
        <p:spPr bwMode="auto">
          <a:xfrm flipH="1">
            <a:off x="5562599" y="3429000"/>
            <a:ext cx="457201" cy="1676400"/>
          </a:xfrm>
          <a:prstGeom prst="rightBrace">
            <a:avLst/>
          </a:prstGeom>
          <a:noFill/>
          <a:ln w="41275" cap="flat" cmpd="sng" algn="ctr">
            <a:solidFill>
              <a:schemeClr val="accent2"/>
            </a:solidFill>
            <a:prstDash val="solid"/>
            <a:round/>
            <a:headEnd type="none" w="med" len="med"/>
            <a:tailEnd type="none" w="med" len="med"/>
          </a:ln>
          <a:effectLst/>
          <a:scene3d>
            <a:camera prst="orthographicFront">
              <a:rot lat="0" lon="0" rev="16200000"/>
            </a:camera>
            <a:lightRig rig="threePt" dir="t"/>
          </a:scene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16" name="Right Brace 15"/>
          <p:cNvSpPr/>
          <p:nvPr/>
        </p:nvSpPr>
        <p:spPr bwMode="auto">
          <a:xfrm flipH="1">
            <a:off x="7696200" y="3352800"/>
            <a:ext cx="450851" cy="1828800"/>
          </a:xfrm>
          <a:prstGeom prst="rightBrace">
            <a:avLst/>
          </a:prstGeom>
          <a:noFill/>
          <a:ln w="41275" cap="flat" cmpd="sng" algn="ctr">
            <a:solidFill>
              <a:schemeClr val="accent2"/>
            </a:solidFill>
            <a:prstDash val="solid"/>
            <a:round/>
            <a:headEnd type="none" w="med" len="med"/>
            <a:tailEnd type="none" w="med" len="med"/>
          </a:ln>
          <a:effectLst/>
          <a:scene3d>
            <a:camera prst="orthographicFront">
              <a:rot lat="0" lon="0" rev="16200000"/>
            </a:camera>
            <a:lightRig rig="threePt" dir="t"/>
          </a:scene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17" name="Text Box 5"/>
          <p:cNvSpPr txBox="1">
            <a:spLocks noChangeArrowheads="1"/>
          </p:cNvSpPr>
          <p:nvPr/>
        </p:nvSpPr>
        <p:spPr bwMode="auto">
          <a:xfrm>
            <a:off x="6934200" y="5040868"/>
            <a:ext cx="1905000" cy="369332"/>
          </a:xfrm>
          <a:prstGeom prst="rect">
            <a:avLst/>
          </a:prstGeom>
          <a:noFill/>
          <a:ln w="9525">
            <a:noFill/>
            <a:miter lim="800000"/>
            <a:headEnd/>
            <a:tailEnd/>
          </a:ln>
        </p:spPr>
        <p:txBody>
          <a:bodyPr wrap="square">
            <a:spAutoFit/>
          </a:bodyPr>
          <a:lstStyle/>
          <a:p>
            <a:pPr algn="ctr">
              <a:spcBef>
                <a:spcPct val="0"/>
              </a:spcBef>
              <a:buClrTx/>
              <a:buSzTx/>
              <a:buFontTx/>
              <a:buNone/>
            </a:pPr>
            <a:r>
              <a:rPr lang="en-US" sz="1800" b="1" dirty="0">
                <a:effectLst>
                  <a:outerShdw blurRad="38100" dist="38100" dir="2700000" algn="tl">
                    <a:srgbClr val="000000">
                      <a:alpha val="43137"/>
                    </a:srgbClr>
                  </a:outerShdw>
                </a:effectLst>
                <a:latin typeface="Times New Roman" pitchFamily="18" charset="0"/>
                <a:cs typeface="Times New Roman" pitchFamily="18" charset="0"/>
              </a:rPr>
              <a:t>Data Region</a:t>
            </a:r>
            <a:endParaRPr lang="en-US" sz="1800" dirty="0">
              <a:latin typeface="Times New Roman" pitchFamily="18" charset="0"/>
              <a:cs typeface="Times New Roman" pitchFamily="18" charset="0"/>
            </a:endParaRPr>
          </a:p>
        </p:txBody>
      </p:sp>
      <p:sp>
        <p:nvSpPr>
          <p:cNvPr id="18" name="Text Box 5"/>
          <p:cNvSpPr txBox="1">
            <a:spLocks noChangeArrowheads="1"/>
          </p:cNvSpPr>
          <p:nvPr/>
        </p:nvSpPr>
        <p:spPr bwMode="auto">
          <a:xfrm>
            <a:off x="3107657" y="5040868"/>
            <a:ext cx="1540543" cy="369332"/>
          </a:xfrm>
          <a:prstGeom prst="rect">
            <a:avLst/>
          </a:prstGeom>
          <a:noFill/>
          <a:ln w="9525">
            <a:noFill/>
            <a:miter lim="800000"/>
            <a:headEnd/>
            <a:tailEnd/>
          </a:ln>
        </p:spPr>
        <p:txBody>
          <a:bodyPr wrap="square">
            <a:spAutoFit/>
          </a:bodyPr>
          <a:lstStyle/>
          <a:p>
            <a:pPr algn="ctr">
              <a:spcBef>
                <a:spcPct val="0"/>
              </a:spcBef>
              <a:buClrTx/>
              <a:buSzTx/>
              <a:buFontTx/>
              <a:buNone/>
            </a:pPr>
            <a:r>
              <a:rPr lang="en-US" sz="1800" b="1" dirty="0">
                <a:effectLst>
                  <a:outerShdw blurRad="38100" dist="38100" dir="2700000" algn="tl">
                    <a:srgbClr val="000000">
                      <a:alpha val="43137"/>
                    </a:srgbClr>
                  </a:outerShdw>
                </a:effectLst>
                <a:latin typeface="Times New Roman" pitchFamily="18" charset="0"/>
                <a:cs typeface="Times New Roman" pitchFamily="18" charset="0"/>
              </a:rPr>
              <a:t>FAT Area</a:t>
            </a:r>
            <a:endParaRPr lang="en-US" sz="1800" dirty="0">
              <a:latin typeface="Times New Roman" pitchFamily="18" charset="0"/>
              <a:cs typeface="Times New Roman" pitchFamily="18" charset="0"/>
            </a:endParaRPr>
          </a:p>
        </p:txBody>
      </p:sp>
      <p:sp>
        <p:nvSpPr>
          <p:cNvPr id="19" name="Text Box 5"/>
          <p:cNvSpPr txBox="1">
            <a:spLocks noChangeArrowheads="1"/>
          </p:cNvSpPr>
          <p:nvPr/>
        </p:nvSpPr>
        <p:spPr bwMode="auto">
          <a:xfrm>
            <a:off x="4876800" y="4992469"/>
            <a:ext cx="1905000" cy="646331"/>
          </a:xfrm>
          <a:prstGeom prst="rect">
            <a:avLst/>
          </a:prstGeom>
          <a:noFill/>
          <a:ln w="9525">
            <a:noFill/>
            <a:miter lim="800000"/>
            <a:headEnd/>
            <a:tailEnd/>
          </a:ln>
        </p:spPr>
        <p:txBody>
          <a:bodyPr wrap="square">
            <a:spAutoFit/>
          </a:bodyPr>
          <a:lstStyle/>
          <a:p>
            <a:pPr algn="ctr">
              <a:spcBef>
                <a:spcPct val="0"/>
              </a:spcBef>
              <a:buClrTx/>
              <a:buSzTx/>
              <a:buFontTx/>
              <a:buNone/>
            </a:pPr>
            <a:r>
              <a:rPr lang="en-US" sz="1800" b="1" dirty="0">
                <a:effectLst>
                  <a:outerShdw blurRad="38100" dist="38100" dir="2700000" algn="tl">
                    <a:srgbClr val="000000">
                      <a:alpha val="43137"/>
                    </a:srgbClr>
                  </a:outerShdw>
                </a:effectLst>
                <a:latin typeface="Times New Roman" pitchFamily="18" charset="0"/>
                <a:cs typeface="Times New Roman" pitchFamily="18" charset="0"/>
              </a:rPr>
              <a:t>Root Directory Region</a:t>
            </a:r>
            <a:endParaRPr lang="en-US" sz="1800" dirty="0">
              <a:latin typeface="Times New Roman" pitchFamily="18" charset="0"/>
              <a:cs typeface="Times New Roman" pitchFamily="18" charset="0"/>
            </a:endParaRPr>
          </a:p>
        </p:txBody>
      </p:sp>
      <p:cxnSp>
        <p:nvCxnSpPr>
          <p:cNvPr id="20" name="Straight Arrow Connector 19"/>
          <p:cNvCxnSpPr/>
          <p:nvPr/>
        </p:nvCxnSpPr>
        <p:spPr bwMode="auto">
          <a:xfrm flipV="1">
            <a:off x="4991100" y="5640388"/>
            <a:ext cx="3886200" cy="1588"/>
          </a:xfrm>
          <a:prstGeom prst="straightConnector1">
            <a:avLst/>
          </a:prstGeom>
          <a:noFill/>
          <a:ln w="66675" cap="flat" cmpd="sng" algn="ctr">
            <a:solidFill>
              <a:srgbClr val="FF0000"/>
            </a:solidFill>
            <a:prstDash val="solid"/>
            <a:round/>
            <a:headEnd type="none" w="med" len="med"/>
            <a:tailEnd type="none"/>
          </a:ln>
          <a:effectLst/>
        </p:spPr>
      </p:cxnSp>
      <p:sp>
        <p:nvSpPr>
          <p:cNvPr id="28" name="Text Box 5"/>
          <p:cNvSpPr txBox="1">
            <a:spLocks noChangeArrowheads="1"/>
          </p:cNvSpPr>
          <p:nvPr/>
        </p:nvSpPr>
        <p:spPr bwMode="auto">
          <a:xfrm>
            <a:off x="6172200" y="5726668"/>
            <a:ext cx="1905000" cy="369332"/>
          </a:xfrm>
          <a:prstGeom prst="rect">
            <a:avLst/>
          </a:prstGeom>
          <a:noFill/>
          <a:ln w="9525">
            <a:noFill/>
            <a:miter lim="800000"/>
            <a:headEnd/>
            <a:tailEnd/>
          </a:ln>
        </p:spPr>
        <p:txBody>
          <a:bodyPr wrap="square">
            <a:spAutoFit/>
          </a:bodyPr>
          <a:lstStyle/>
          <a:p>
            <a:pPr algn="ctr">
              <a:spcBef>
                <a:spcPct val="0"/>
              </a:spcBef>
              <a:buClrTx/>
              <a:buSzTx/>
              <a:buFontTx/>
              <a:buNone/>
            </a:pPr>
            <a:r>
              <a:rPr lang="en-US" sz="1800" b="1" dirty="0">
                <a:effectLst>
                  <a:outerShdw blurRad="38100" dist="38100" dir="2700000" algn="tl">
                    <a:srgbClr val="000000">
                      <a:alpha val="43137"/>
                    </a:srgbClr>
                  </a:outerShdw>
                </a:effectLst>
                <a:latin typeface="Times New Roman" pitchFamily="18" charset="0"/>
                <a:cs typeface="Times New Roman" pitchFamily="18" charset="0"/>
              </a:rPr>
              <a:t>Data Area</a:t>
            </a:r>
            <a:endParaRPr lang="en-US" sz="1800" dirty="0">
              <a:latin typeface="Times New Roman" pitchFamily="18" charset="0"/>
              <a:cs typeface="Times New Roman" pitchFamily="18" charset="0"/>
            </a:endParaRPr>
          </a:p>
        </p:txBody>
      </p:sp>
      <p:cxnSp>
        <p:nvCxnSpPr>
          <p:cNvPr id="21" name="Straight Arrow Connector 20">
            <a:extLst>
              <a:ext uri="{FF2B5EF4-FFF2-40B4-BE49-F238E27FC236}">
                <a16:creationId xmlns:a16="http://schemas.microsoft.com/office/drawing/2014/main" id="{AE8ADFC6-E1CD-4FD2-81AD-AA208C8C9845}"/>
              </a:ext>
            </a:extLst>
          </p:cNvPr>
          <p:cNvCxnSpPr>
            <a:cxnSpLocks/>
          </p:cNvCxnSpPr>
          <p:nvPr/>
        </p:nvCxnSpPr>
        <p:spPr bwMode="auto">
          <a:xfrm flipV="1">
            <a:off x="2917909" y="1371600"/>
            <a:ext cx="1922" cy="4601528"/>
          </a:xfrm>
          <a:prstGeom prst="straightConnector1">
            <a:avLst/>
          </a:prstGeom>
          <a:noFill/>
          <a:ln w="47625" cap="flat" cmpd="sng" algn="ctr">
            <a:solidFill>
              <a:srgbClr val="FF0000"/>
            </a:solidFill>
            <a:prstDash val="dash"/>
            <a:round/>
            <a:headEnd type="none" w="med" len="med"/>
            <a:tailEnd type="none"/>
          </a:ln>
          <a:effectLst/>
        </p:spPr>
      </p:cxnSp>
      <p:cxnSp>
        <p:nvCxnSpPr>
          <p:cNvPr id="22" name="Straight Arrow Connector 21">
            <a:extLst>
              <a:ext uri="{FF2B5EF4-FFF2-40B4-BE49-F238E27FC236}">
                <a16:creationId xmlns:a16="http://schemas.microsoft.com/office/drawing/2014/main" id="{A62854B0-D569-4F5E-9F86-4A390DF9B26C}"/>
              </a:ext>
            </a:extLst>
          </p:cNvPr>
          <p:cNvCxnSpPr>
            <a:cxnSpLocks/>
          </p:cNvCxnSpPr>
          <p:nvPr/>
        </p:nvCxnSpPr>
        <p:spPr bwMode="auto">
          <a:xfrm flipV="1">
            <a:off x="4710446" y="1447800"/>
            <a:ext cx="1922" cy="4601528"/>
          </a:xfrm>
          <a:prstGeom prst="straightConnector1">
            <a:avLst/>
          </a:prstGeom>
          <a:noFill/>
          <a:ln w="47625" cap="flat" cmpd="sng" algn="ctr">
            <a:solidFill>
              <a:srgbClr val="FF0000"/>
            </a:solidFill>
            <a:prstDash val="dash"/>
            <a:round/>
            <a:headEnd type="none" w="med" len="med"/>
            <a:tailEnd type="none"/>
          </a:ln>
          <a:effectLst/>
        </p:spPr>
      </p:cxnSp>
      <p:pic>
        <p:nvPicPr>
          <p:cNvPr id="24" name="Picture 23">
            <a:extLst>
              <a:ext uri="{FF2B5EF4-FFF2-40B4-BE49-F238E27FC236}">
                <a16:creationId xmlns:a16="http://schemas.microsoft.com/office/drawing/2014/main" id="{F9E6560B-6B67-46A7-8EA5-7C0F209F18C7}"/>
              </a:ext>
            </a:extLst>
          </p:cNvPr>
          <p:cNvPicPr>
            <a:picLocks noChangeAspect="1"/>
          </p:cNvPicPr>
          <p:nvPr/>
        </p:nvPicPr>
        <p:blipFill>
          <a:blip r:embed="rId4"/>
          <a:stretch>
            <a:fillRect/>
          </a:stretch>
        </p:blipFill>
        <p:spPr>
          <a:xfrm>
            <a:off x="6477000" y="1334022"/>
            <a:ext cx="381000" cy="381000"/>
          </a:xfrm>
          <a:prstGeom prst="rect">
            <a:avLst/>
          </a:prstGeom>
        </p:spPr>
      </p:pic>
      <p:pic>
        <p:nvPicPr>
          <p:cNvPr id="25" name="Picture 24">
            <a:extLst>
              <a:ext uri="{FF2B5EF4-FFF2-40B4-BE49-F238E27FC236}">
                <a16:creationId xmlns:a16="http://schemas.microsoft.com/office/drawing/2014/main" id="{5E7255F9-D1E6-408C-A0FC-942D8800AA6F}"/>
              </a:ext>
            </a:extLst>
          </p:cNvPr>
          <p:cNvPicPr>
            <a:picLocks noChangeAspect="1"/>
          </p:cNvPicPr>
          <p:nvPr/>
        </p:nvPicPr>
        <p:blipFill>
          <a:blip r:embed="rId5"/>
          <a:stretch>
            <a:fillRect/>
          </a:stretch>
        </p:blipFill>
        <p:spPr>
          <a:xfrm>
            <a:off x="3581400" y="1296444"/>
            <a:ext cx="428625" cy="437843"/>
          </a:xfrm>
          <a:prstGeom prst="rect">
            <a:avLst/>
          </a:prstGeom>
        </p:spPr>
      </p:pic>
      <p:pic>
        <p:nvPicPr>
          <p:cNvPr id="26" name="Picture 25">
            <a:extLst>
              <a:ext uri="{FF2B5EF4-FFF2-40B4-BE49-F238E27FC236}">
                <a16:creationId xmlns:a16="http://schemas.microsoft.com/office/drawing/2014/main" id="{F45F8E65-156B-45E7-9745-77737D9633B2}"/>
              </a:ext>
            </a:extLst>
          </p:cNvPr>
          <p:cNvPicPr>
            <a:picLocks noChangeAspect="1"/>
          </p:cNvPicPr>
          <p:nvPr/>
        </p:nvPicPr>
        <p:blipFill>
          <a:blip r:embed="rId6"/>
          <a:stretch>
            <a:fillRect/>
          </a:stretch>
        </p:blipFill>
        <p:spPr>
          <a:xfrm>
            <a:off x="1447800" y="1272043"/>
            <a:ext cx="402629" cy="404357"/>
          </a:xfrm>
          <a:prstGeom prst="rect">
            <a:avLst/>
          </a:prstGeom>
        </p:spPr>
      </p:pic>
    </p:spTree>
    <p:extLst>
      <p:ext uri="{BB962C8B-B14F-4D97-AF65-F5344CB8AC3E}">
        <p14:creationId xmlns:p14="http://schemas.microsoft.com/office/powerpoint/2010/main" val="2087248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13</a:t>
            </a:fld>
            <a:endParaRPr lang="en-US"/>
          </a:p>
        </p:txBody>
      </p:sp>
      <p:pic>
        <p:nvPicPr>
          <p:cNvPr id="21" name="Picture 2" descr="http://depts.alverno.edu/cil/basic/navigation/nav-images/filedirector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828800"/>
            <a:ext cx="5866361" cy="4106454"/>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838200" y="1828800"/>
            <a:ext cx="5524500" cy="990600"/>
          </a:xfrm>
          <a:prstGeom prst="rect">
            <a:avLst/>
          </a:prstGeom>
          <a:noFill/>
          <a:ln w="2857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US" sz="2400" b="0" i="0" u="none" strike="noStrike" cap="none" normalizeH="0" baseline="0">
              <a:ln>
                <a:noFill/>
              </a:ln>
              <a:solidFill>
                <a:schemeClr val="tx1"/>
              </a:solidFill>
              <a:effectLst/>
              <a:latin typeface="Comic Sans MS" pitchFamily="66" charset="0"/>
            </a:endParaRPr>
          </a:p>
        </p:txBody>
      </p:sp>
      <p:sp>
        <p:nvSpPr>
          <p:cNvPr id="25" name="AutoShape 9"/>
          <p:cNvSpPr>
            <a:spLocks noChangeArrowheads="1"/>
          </p:cNvSpPr>
          <p:nvPr/>
        </p:nvSpPr>
        <p:spPr bwMode="auto">
          <a:xfrm>
            <a:off x="5943601" y="4114800"/>
            <a:ext cx="3162300" cy="1295400"/>
          </a:xfrm>
          <a:prstGeom prst="cloudCallout">
            <a:avLst>
              <a:gd name="adj1" fmla="val -111422"/>
              <a:gd name="adj2" fmla="val -211233"/>
            </a:avLst>
          </a:prstGeom>
          <a:solidFill>
            <a:schemeClr val="accent1"/>
          </a:solidFill>
          <a:ln w="9525">
            <a:solidFill>
              <a:schemeClr val="tx1"/>
            </a:solidFill>
            <a:round/>
            <a:headEnd/>
            <a:tailEnd/>
          </a:ln>
        </p:spPr>
        <p:txBody>
          <a:bodyPr/>
          <a:lstStyle/>
          <a:p>
            <a:pPr algn="ctr"/>
            <a:r>
              <a:rPr lang="en-CA" sz="2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The first or top-most directory in a hierarchy</a:t>
            </a:r>
            <a:endParaRPr lang="en-US" sz="2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Title 1"/>
          <p:cNvSpPr>
            <a:spLocks noGrp="1"/>
          </p:cNvSpPr>
          <p:nvPr>
            <p:ph type="title"/>
          </p:nvPr>
        </p:nvSpPr>
        <p:spPr>
          <a:xfrm>
            <a:off x="1711325" y="465546"/>
            <a:ext cx="6242050" cy="8382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Root Directory (folder)</a:t>
            </a:r>
            <a:endParaRPr lang="en-US" u="none" dirty="0">
              <a:latin typeface="Times New Roman" pitchFamily="18" charset="0"/>
              <a:cs typeface="Times New Roman" pitchFamily="18" charset="0"/>
            </a:endParaRPr>
          </a:p>
        </p:txBody>
      </p:sp>
    </p:spTree>
    <p:extLst>
      <p:ext uri="{BB962C8B-B14F-4D97-AF65-F5344CB8AC3E}">
        <p14:creationId xmlns:p14="http://schemas.microsoft.com/office/powerpoint/2010/main" val="542073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88900"/>
            <a:ext cx="6705600" cy="11430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Root Directory (cont’d)</a:t>
            </a:r>
            <a:endParaRPr lang="en-US" u="none"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pPr>
                <a:defRPr/>
              </a:pPr>
              <a:t>14</a:t>
            </a:fld>
            <a:endParaRPr lang="en-US" altLang="zh-CN"/>
          </a:p>
        </p:txBody>
      </p:sp>
      <p:pic>
        <p:nvPicPr>
          <p:cNvPr id="5" name="Picture 4"/>
          <p:cNvPicPr/>
          <p:nvPr/>
        </p:nvPicPr>
        <p:blipFill>
          <a:blip r:embed="rId3" cstate="print"/>
          <a:srcRect/>
          <a:stretch>
            <a:fillRect/>
          </a:stretch>
        </p:blipFill>
        <p:spPr bwMode="auto">
          <a:xfrm>
            <a:off x="1600200" y="1371600"/>
            <a:ext cx="5943600" cy="5029200"/>
          </a:xfrm>
          <a:prstGeom prst="rect">
            <a:avLst/>
          </a:prstGeom>
          <a:noFill/>
          <a:ln w="9525">
            <a:noFill/>
            <a:miter lim="800000"/>
            <a:headEnd/>
            <a:tailEnd/>
          </a:ln>
        </p:spPr>
      </p:pic>
      <p:pic>
        <p:nvPicPr>
          <p:cNvPr id="137218" name="Picture 2" descr="http://upload.wikimedia.org/wikipedia/commons/thumb/8/84/Example.svg/600px-Example.svg.png"/>
          <p:cNvPicPr>
            <a:picLocks noChangeAspect="1" noChangeArrowheads="1"/>
          </p:cNvPicPr>
          <p:nvPr/>
        </p:nvPicPr>
        <p:blipFill>
          <a:blip r:embed="rId4" cstate="print"/>
          <a:srcRect/>
          <a:stretch>
            <a:fillRect/>
          </a:stretch>
        </p:blipFill>
        <p:spPr bwMode="auto">
          <a:xfrm>
            <a:off x="0" y="0"/>
            <a:ext cx="1231900" cy="1231900"/>
          </a:xfrm>
          <a:prstGeom prst="rect">
            <a:avLst/>
          </a:prstGeom>
          <a:noFill/>
        </p:spPr>
      </p:pic>
    </p:spTree>
    <p:extLst>
      <p:ext uri="{BB962C8B-B14F-4D97-AF65-F5344CB8AC3E}">
        <p14:creationId xmlns:p14="http://schemas.microsoft.com/office/powerpoint/2010/main" val="3361914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0"/>
            <a:ext cx="8229600" cy="9906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Basic layout</a:t>
            </a:r>
          </a:p>
        </p:txBody>
      </p:sp>
      <p:sp>
        <p:nvSpPr>
          <p:cNvPr id="8195" name="Rectangle 3"/>
          <p:cNvSpPr>
            <a:spLocks noGrp="1" noChangeArrowheads="1"/>
          </p:cNvSpPr>
          <p:nvPr>
            <p:ph type="body" idx="1"/>
          </p:nvPr>
        </p:nvSpPr>
        <p:spPr>
          <a:xfrm>
            <a:off x="457200" y="1752600"/>
            <a:ext cx="7772400" cy="2895600"/>
          </a:xfrm>
        </p:spPr>
        <p:txBody>
          <a:bodyPr/>
          <a:lstStyle/>
          <a:p>
            <a:pPr>
              <a:lnSpc>
                <a:spcPct val="80000"/>
              </a:lnSpc>
            </a:pPr>
            <a:r>
              <a:rPr lang="en-US" sz="2400" dirty="0">
                <a:latin typeface="Times New Roman" pitchFamily="18" charset="0"/>
                <a:cs typeface="Times New Roman" pitchFamily="18" charset="0"/>
              </a:rPr>
              <a:t>FAT Partition Boot Sector</a:t>
            </a:r>
          </a:p>
          <a:p>
            <a:pPr lvl="1">
              <a:lnSpc>
                <a:spcPct val="80000"/>
              </a:lnSpc>
            </a:pPr>
            <a:r>
              <a:rPr lang="en-US" sz="2000" dirty="0">
                <a:latin typeface="Times New Roman" pitchFamily="18" charset="0"/>
                <a:cs typeface="Times New Roman" pitchFamily="18" charset="0"/>
              </a:rPr>
              <a:t>Information on how to access the Volume (Bytes Per Sector, Sectors Per Cluster…)</a:t>
            </a:r>
          </a:p>
          <a:p>
            <a:pPr lvl="1">
              <a:lnSpc>
                <a:spcPct val="80000"/>
              </a:lnSpc>
            </a:pPr>
            <a:r>
              <a:rPr lang="en-US" sz="2000" dirty="0">
                <a:latin typeface="Times New Roman" pitchFamily="18" charset="0"/>
                <a:cs typeface="Times New Roman" pitchFamily="18" charset="0"/>
              </a:rPr>
              <a:t>MBR uses it to load kernel files</a:t>
            </a:r>
          </a:p>
          <a:p>
            <a:pPr>
              <a:lnSpc>
                <a:spcPct val="80000"/>
              </a:lnSpc>
            </a:pPr>
            <a:r>
              <a:rPr lang="en-US" sz="2400" dirty="0">
                <a:latin typeface="Times New Roman" pitchFamily="18" charset="0"/>
                <a:cs typeface="Times New Roman" pitchFamily="18" charset="0"/>
              </a:rPr>
              <a:t>File Allocation Table</a:t>
            </a:r>
          </a:p>
          <a:p>
            <a:pPr lvl="1">
              <a:lnSpc>
                <a:spcPct val="80000"/>
              </a:lnSpc>
            </a:pPr>
            <a:r>
              <a:rPr lang="en-US" sz="2000" dirty="0">
                <a:latin typeface="Times New Roman" pitchFamily="18" charset="0"/>
                <a:cs typeface="Times New Roman" pitchFamily="18" charset="0"/>
              </a:rPr>
              <a:t>Two copies</a:t>
            </a:r>
          </a:p>
          <a:p>
            <a:pPr lvl="1">
              <a:lnSpc>
                <a:spcPct val="80000"/>
              </a:lnSpc>
            </a:pPr>
            <a:r>
              <a:rPr lang="en-US" sz="2000" dirty="0">
                <a:latin typeface="Times New Roman" pitchFamily="18" charset="0"/>
                <a:cs typeface="Times New Roman" pitchFamily="18" charset="0"/>
              </a:rPr>
              <a:t>Stores information about each cluster</a:t>
            </a:r>
          </a:p>
          <a:p>
            <a:pPr lvl="2">
              <a:lnSpc>
                <a:spcPct val="80000"/>
              </a:lnSpc>
            </a:pPr>
            <a:r>
              <a:rPr lang="en-US" sz="1800" dirty="0">
                <a:latin typeface="Times New Roman" pitchFamily="18" charset="0"/>
                <a:cs typeface="Times New Roman" pitchFamily="18" charset="0"/>
              </a:rPr>
              <a:t>Unused (0x0000), In Use, Bad (0xFFF7), LAST Cluster in a File (0xFFFF)</a:t>
            </a:r>
          </a:p>
          <a:p>
            <a:pPr lvl="2">
              <a:lnSpc>
                <a:spcPct val="80000"/>
              </a:lnSpc>
            </a:pPr>
            <a:endParaRPr lang="en-US" sz="1800" dirty="0">
              <a:latin typeface="Times New Roman" pitchFamily="18" charset="0"/>
              <a:cs typeface="Times New Roman" pitchFamily="18" charset="0"/>
            </a:endParaRPr>
          </a:p>
        </p:txBody>
      </p:sp>
      <p:sp>
        <p:nvSpPr>
          <p:cNvPr id="8197" name="AutoShape 5" descr="recover-FAT-volume-structure"/>
          <p:cNvSpPr>
            <a:spLocks noChangeAspect="1" noChangeArrowheads="1"/>
          </p:cNvSpPr>
          <p:nvPr/>
        </p:nvSpPr>
        <p:spPr bwMode="auto">
          <a:xfrm>
            <a:off x="4419600" y="3276600"/>
            <a:ext cx="304800" cy="304800"/>
          </a:xfrm>
          <a:prstGeom prst="rect">
            <a:avLst/>
          </a:prstGeom>
          <a:noFill/>
        </p:spPr>
        <p:txBody>
          <a:bodyPr/>
          <a:lstStyle/>
          <a:p>
            <a:endParaRPr lang="en-CA"/>
          </a:p>
        </p:txBody>
      </p:sp>
      <p:sp>
        <p:nvSpPr>
          <p:cNvPr id="8199" name="AutoShape 7" descr="recover-FAT-volume-structure"/>
          <p:cNvSpPr>
            <a:spLocks noChangeAspect="1" noChangeArrowheads="1"/>
          </p:cNvSpPr>
          <p:nvPr/>
        </p:nvSpPr>
        <p:spPr bwMode="auto">
          <a:xfrm>
            <a:off x="4419600" y="3276600"/>
            <a:ext cx="304800" cy="304800"/>
          </a:xfrm>
          <a:prstGeom prst="rect">
            <a:avLst/>
          </a:prstGeom>
          <a:noFill/>
        </p:spPr>
        <p:txBody>
          <a:bodyPr/>
          <a:lstStyle/>
          <a:p>
            <a:endParaRPr lang="en-CA"/>
          </a:p>
        </p:txBody>
      </p:sp>
      <p:pic>
        <p:nvPicPr>
          <p:cNvPr id="8200" name="Picture 8"/>
          <p:cNvPicPr>
            <a:picLocks noChangeAspect="1" noChangeArrowheads="1"/>
          </p:cNvPicPr>
          <p:nvPr/>
        </p:nvPicPr>
        <p:blipFill>
          <a:blip r:embed="rId3"/>
          <a:srcRect/>
          <a:stretch>
            <a:fillRect/>
          </a:stretch>
        </p:blipFill>
        <p:spPr bwMode="auto">
          <a:xfrm>
            <a:off x="381000" y="762000"/>
            <a:ext cx="8382000" cy="917575"/>
          </a:xfrm>
          <a:prstGeom prst="rect">
            <a:avLst/>
          </a:prstGeom>
          <a:noFill/>
        </p:spPr>
      </p:pic>
      <p:pic>
        <p:nvPicPr>
          <p:cNvPr id="8201" name="Picture 9"/>
          <p:cNvPicPr>
            <a:picLocks noChangeAspect="1" noChangeArrowheads="1"/>
          </p:cNvPicPr>
          <p:nvPr/>
        </p:nvPicPr>
        <p:blipFill>
          <a:blip r:embed="rId4"/>
          <a:srcRect/>
          <a:stretch>
            <a:fillRect/>
          </a:stretch>
        </p:blipFill>
        <p:spPr bwMode="auto">
          <a:xfrm>
            <a:off x="533400" y="4419600"/>
            <a:ext cx="7848600" cy="2271713"/>
          </a:xfrm>
          <a:prstGeom prst="rect">
            <a:avLst/>
          </a:prstGeom>
          <a:noFill/>
        </p:spPr>
      </p:pic>
      <p:sp>
        <p:nvSpPr>
          <p:cNvPr id="8"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15</a:t>
            </a:fld>
            <a:endParaRPr lang="en-US"/>
          </a:p>
        </p:txBody>
      </p:sp>
      <p:sp>
        <p:nvSpPr>
          <p:cNvPr id="9" name="Content Placeholder 2">
            <a:extLst>
              <a:ext uri="{FF2B5EF4-FFF2-40B4-BE49-F238E27FC236}">
                <a16:creationId xmlns:a16="http://schemas.microsoft.com/office/drawing/2014/main" id="{A56B2106-8C11-44A6-B67C-891EAEC9D244}"/>
              </a:ext>
            </a:extLst>
          </p:cNvPr>
          <p:cNvSpPr txBox="1">
            <a:spLocks/>
          </p:cNvSpPr>
          <p:nvPr/>
        </p:nvSpPr>
        <p:spPr bwMode="auto">
          <a:xfrm>
            <a:off x="7001059" y="3502025"/>
            <a:ext cx="1533341" cy="457200"/>
          </a:xfrm>
          <a:prstGeom prst="rect">
            <a:avLst/>
          </a:prstGeom>
          <a:solidFill>
            <a:srgbClr val="FFFF00"/>
          </a:solidFill>
          <a:ln w="9525">
            <a:noFill/>
            <a:miter lim="800000"/>
            <a:headEnd/>
            <a:tailEnd/>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2000" b="1" kern="0" dirty="0">
                <a:solidFill>
                  <a:srgbClr val="C00000"/>
                </a:solidFill>
                <a:latin typeface="Times New Roman" panose="02020603050405020304" pitchFamily="18" charset="0"/>
                <a:cs typeface="Times New Roman" panose="02020603050405020304" pitchFamily="18" charset="0"/>
              </a:rPr>
              <a:t>Metadata</a:t>
            </a:r>
          </a:p>
        </p:txBody>
      </p:sp>
      <p:sp>
        <p:nvSpPr>
          <p:cNvPr id="10" name="Content Placeholder 2">
            <a:extLst>
              <a:ext uri="{FF2B5EF4-FFF2-40B4-BE49-F238E27FC236}">
                <a16:creationId xmlns:a16="http://schemas.microsoft.com/office/drawing/2014/main" id="{16379825-7033-4175-8FAB-53F8EFFABE80}"/>
              </a:ext>
            </a:extLst>
          </p:cNvPr>
          <p:cNvSpPr txBox="1">
            <a:spLocks/>
          </p:cNvSpPr>
          <p:nvPr/>
        </p:nvSpPr>
        <p:spPr bwMode="auto">
          <a:xfrm>
            <a:off x="6467659" y="2590800"/>
            <a:ext cx="2600141" cy="457200"/>
          </a:xfrm>
          <a:prstGeom prst="rect">
            <a:avLst/>
          </a:prstGeom>
          <a:solidFill>
            <a:srgbClr val="FFFF00"/>
          </a:solidFill>
          <a:ln w="9525">
            <a:noFill/>
            <a:miter lim="800000"/>
            <a:headEnd/>
            <a:tailEnd/>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2000" b="1" kern="0" dirty="0">
                <a:solidFill>
                  <a:srgbClr val="C00000"/>
                </a:solidFill>
                <a:latin typeface="Times New Roman" panose="02020603050405020304" pitchFamily="18" charset="0"/>
                <a:cs typeface="Times New Roman" panose="02020603050405020304" pitchFamily="18" charset="0"/>
              </a:rPr>
              <a:t>File System Category</a:t>
            </a:r>
          </a:p>
        </p:txBody>
      </p:sp>
    </p:spTree>
    <p:extLst>
      <p:ext uri="{BB962C8B-B14F-4D97-AF65-F5344CB8AC3E}">
        <p14:creationId xmlns:p14="http://schemas.microsoft.com/office/powerpoint/2010/main" val="3842718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09600" y="152400"/>
            <a:ext cx="8229600" cy="7620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Partition Boot Sector Layout</a:t>
            </a:r>
          </a:p>
        </p:txBody>
      </p:sp>
      <p:sp>
        <p:nvSpPr>
          <p:cNvPr id="8195" name="Rectangle 3"/>
          <p:cNvSpPr>
            <a:spLocks noGrp="1" noChangeArrowheads="1"/>
          </p:cNvSpPr>
          <p:nvPr>
            <p:ph type="body" idx="1"/>
          </p:nvPr>
        </p:nvSpPr>
        <p:spPr>
          <a:xfrm>
            <a:off x="457994" y="1295400"/>
            <a:ext cx="6629400" cy="1676400"/>
          </a:xfrm>
        </p:spPr>
        <p:txBody>
          <a:bodyPr/>
          <a:lstStyle/>
          <a:p>
            <a:pPr>
              <a:lnSpc>
                <a:spcPct val="80000"/>
              </a:lnSpc>
            </a:pPr>
            <a:r>
              <a:rPr lang="en-US" sz="2400" dirty="0">
                <a:latin typeface="Times New Roman" pitchFamily="18" charset="0"/>
                <a:cs typeface="Times New Roman" pitchFamily="18" charset="0"/>
              </a:rPr>
              <a:t>FAT Partition Boot Sector</a:t>
            </a:r>
          </a:p>
          <a:p>
            <a:pPr lvl="1">
              <a:lnSpc>
                <a:spcPct val="80000"/>
              </a:lnSpc>
            </a:pPr>
            <a:r>
              <a:rPr lang="en-US" sz="2000" dirty="0">
                <a:latin typeface="Times New Roman" pitchFamily="18" charset="0"/>
                <a:cs typeface="Times New Roman" pitchFamily="18" charset="0"/>
              </a:rPr>
              <a:t>Information on how to access the Volume (Bytes Per Sector, Sectors Per Cluster…)</a:t>
            </a:r>
          </a:p>
          <a:p>
            <a:pPr lvl="1">
              <a:lnSpc>
                <a:spcPct val="80000"/>
              </a:lnSpc>
            </a:pPr>
            <a:r>
              <a:rPr lang="en-US" sz="2000" dirty="0">
                <a:latin typeface="Times New Roman" pitchFamily="18" charset="0"/>
                <a:cs typeface="Times New Roman" pitchFamily="18" charset="0"/>
              </a:rPr>
              <a:t>MBR uses it to load kernel files</a:t>
            </a:r>
          </a:p>
        </p:txBody>
      </p:sp>
      <p:sp>
        <p:nvSpPr>
          <p:cNvPr id="8197" name="AutoShape 5" descr="recover-FAT-volume-structure"/>
          <p:cNvSpPr>
            <a:spLocks noChangeAspect="1" noChangeArrowheads="1"/>
          </p:cNvSpPr>
          <p:nvPr/>
        </p:nvSpPr>
        <p:spPr bwMode="auto">
          <a:xfrm>
            <a:off x="6400799" y="3275806"/>
            <a:ext cx="304800" cy="304800"/>
          </a:xfrm>
          <a:prstGeom prst="rect">
            <a:avLst/>
          </a:prstGeom>
          <a:noFill/>
        </p:spPr>
        <p:txBody>
          <a:bodyPr/>
          <a:lstStyle/>
          <a:p>
            <a:endParaRPr lang="en-CA"/>
          </a:p>
        </p:txBody>
      </p:sp>
      <p:sp>
        <p:nvSpPr>
          <p:cNvPr id="8199" name="AutoShape 7" descr="recover-FAT-volume-structure"/>
          <p:cNvSpPr>
            <a:spLocks noChangeAspect="1" noChangeArrowheads="1"/>
          </p:cNvSpPr>
          <p:nvPr/>
        </p:nvSpPr>
        <p:spPr bwMode="auto">
          <a:xfrm>
            <a:off x="6400799" y="3275806"/>
            <a:ext cx="304800" cy="304800"/>
          </a:xfrm>
          <a:prstGeom prst="rect">
            <a:avLst/>
          </a:prstGeom>
          <a:noFill/>
        </p:spPr>
        <p:txBody>
          <a:bodyPr/>
          <a:lstStyle/>
          <a:p>
            <a:endParaRPr lang="en-CA"/>
          </a:p>
        </p:txBody>
      </p:sp>
      <p:sp>
        <p:nvSpPr>
          <p:cNvPr id="8" name="Slide Number Placeholder 5"/>
          <p:cNvSpPr>
            <a:spLocks noGrp="1"/>
          </p:cNvSpPr>
          <p:nvPr>
            <p:ph type="sldNum" sz="quarter" idx="12"/>
          </p:nvPr>
        </p:nvSpPr>
        <p:spPr>
          <a:xfrm>
            <a:off x="8077200" y="6324600"/>
            <a:ext cx="768350" cy="457200"/>
          </a:xfrm>
          <a:noFill/>
        </p:spPr>
        <p:txBody>
          <a:bodyPr/>
          <a:lstStyle/>
          <a:p>
            <a:fld id="{CC941794-6EDC-4502-8330-BB943E511C3D}" type="slidenum">
              <a:rPr lang="en-US" smtClean="0"/>
              <a:pPr/>
              <a:t>16</a:t>
            </a:fld>
            <a:endParaRPr lang="en-US" dirty="0"/>
          </a:p>
        </p:txBody>
      </p:sp>
      <p:sp>
        <p:nvSpPr>
          <p:cNvPr id="9" name="Text Box 5"/>
          <p:cNvSpPr txBox="1">
            <a:spLocks noChangeArrowheads="1"/>
          </p:cNvSpPr>
          <p:nvPr/>
        </p:nvSpPr>
        <p:spPr bwMode="auto">
          <a:xfrm>
            <a:off x="304800" y="6096000"/>
            <a:ext cx="5334000" cy="646331"/>
          </a:xfrm>
          <a:prstGeom prst="rect">
            <a:avLst/>
          </a:prstGeom>
          <a:noFill/>
          <a:ln w="9525">
            <a:noFill/>
            <a:miter lim="800000"/>
            <a:headEnd/>
            <a:tailEnd/>
          </a:ln>
        </p:spPr>
        <p:txBody>
          <a:bodyPr wrap="square">
            <a:spAutoFit/>
          </a:bodyPr>
          <a:lstStyle/>
          <a:p>
            <a:pPr>
              <a:spcBef>
                <a:spcPct val="0"/>
              </a:spcBef>
              <a:buClrTx/>
              <a:buSzTx/>
              <a:buFontTx/>
              <a:buNone/>
            </a:pPr>
            <a:r>
              <a:rPr lang="en-US" sz="1800" dirty="0">
                <a:latin typeface="Times New Roman" panose="02020603050405020304" pitchFamily="18" charset="0"/>
                <a:cs typeface="Times New Roman" panose="02020603050405020304" pitchFamily="18" charset="0"/>
              </a:rPr>
              <a:t>[1] Detailed Explanation of FAT Boot Sector. </a:t>
            </a:r>
          </a:p>
          <a:p>
            <a:pPr>
              <a:spcBef>
                <a:spcPct val="0"/>
              </a:spcBef>
              <a:buClrTx/>
              <a:buSzTx/>
              <a:buFontTx/>
              <a:buNone/>
            </a:pPr>
            <a:r>
              <a:rPr lang="en-US" sz="1800" dirty="0">
                <a:latin typeface="Times New Roman" panose="02020603050405020304" pitchFamily="18" charset="0"/>
                <a:cs typeface="Times New Roman" panose="02020603050405020304" pitchFamily="18" charset="0"/>
              </a:rPr>
              <a:t>http://support.microsoft.com/kb/140418</a:t>
            </a:r>
          </a:p>
        </p:txBody>
      </p:sp>
      <p:pic>
        <p:nvPicPr>
          <p:cNvPr id="12" name="Picture 8"/>
          <p:cNvPicPr>
            <a:picLocks noChangeAspect="1" noChangeArrowheads="1"/>
          </p:cNvPicPr>
          <p:nvPr/>
        </p:nvPicPr>
        <p:blipFill>
          <a:blip r:embed="rId3"/>
          <a:srcRect/>
          <a:stretch>
            <a:fillRect/>
          </a:stretch>
        </p:blipFill>
        <p:spPr bwMode="auto">
          <a:xfrm>
            <a:off x="2057400" y="2971800"/>
            <a:ext cx="6019800" cy="875506"/>
          </a:xfrm>
          <a:prstGeom prst="rect">
            <a:avLst/>
          </a:prstGeom>
          <a:noFill/>
        </p:spPr>
      </p:pic>
      <p:cxnSp>
        <p:nvCxnSpPr>
          <p:cNvPr id="11" name="Straight Arrow Connector 10"/>
          <p:cNvCxnSpPr/>
          <p:nvPr/>
        </p:nvCxnSpPr>
        <p:spPr bwMode="auto">
          <a:xfrm rot="5400000" flipH="1" flipV="1">
            <a:off x="1466849" y="4818856"/>
            <a:ext cx="1943100" cy="1588"/>
          </a:xfrm>
          <a:prstGeom prst="straightConnector1">
            <a:avLst/>
          </a:prstGeom>
          <a:noFill/>
          <a:ln w="66675" cap="flat" cmpd="sng" algn="ctr">
            <a:solidFill>
              <a:srgbClr val="FF0000"/>
            </a:solidFill>
            <a:prstDash val="solid"/>
            <a:round/>
            <a:headEnd type="none" w="med" len="med"/>
            <a:tailEnd type="triangle"/>
          </a:ln>
          <a:effectLst/>
        </p:spPr>
      </p:cxnSp>
      <p:sp>
        <p:nvSpPr>
          <p:cNvPr id="10" name="Rectangle 2"/>
          <p:cNvSpPr txBox="1">
            <a:spLocks noChangeArrowheads="1"/>
          </p:cNvSpPr>
          <p:nvPr/>
        </p:nvSpPr>
        <p:spPr bwMode="auto">
          <a:xfrm>
            <a:off x="0" y="0"/>
            <a:ext cx="990600" cy="1066800"/>
          </a:xfrm>
          <a:prstGeom prst="rect">
            <a:avLst/>
          </a:prstGeom>
          <a:solidFill>
            <a:schemeClr val="accent1"/>
          </a:solidFill>
          <a:ln w="9525">
            <a:noFill/>
            <a:miter lim="800000"/>
            <a:headEnd/>
            <a:tailEnd/>
          </a:ln>
          <a:effectLst>
            <a:innerShdw blurRad="63500" dist="50800" dir="16200000">
              <a:schemeClr val="accent2">
                <a:alpha val="50000"/>
              </a:schemeClr>
            </a:innerShdw>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b="1" u="none" dirty="0">
                <a:solidFill>
                  <a:srgbClr val="C00000"/>
                </a:solidFill>
                <a:latin typeface="Times New Roman" panose="02020603050405020304" pitchFamily="18" charset="0"/>
                <a:cs typeface="Times New Roman" panose="02020603050405020304" pitchFamily="18" charset="0"/>
              </a:rPr>
              <a:t>Part I</a:t>
            </a:r>
          </a:p>
        </p:txBody>
      </p:sp>
      <p:pic>
        <p:nvPicPr>
          <p:cNvPr id="13" name="Picture 2" descr="https://www.expresscertifications.com/ISC2/Images/Features/Focus.jpg"/>
          <p:cNvPicPr>
            <a:picLocks noChangeAspect="1" noChangeArrowheads="1"/>
          </p:cNvPicPr>
          <p:nvPr/>
        </p:nvPicPr>
        <p:blipFill>
          <a:blip r:embed="rId4"/>
          <a:srcRect/>
          <a:stretch>
            <a:fillRect/>
          </a:stretch>
        </p:blipFill>
        <p:spPr bwMode="auto">
          <a:xfrm>
            <a:off x="895350" y="3885406"/>
            <a:ext cx="1066800" cy="1172195"/>
          </a:xfrm>
          <a:prstGeom prst="rect">
            <a:avLst/>
          </a:prstGeom>
          <a:noFill/>
        </p:spPr>
      </p:pic>
      <p:sp>
        <p:nvSpPr>
          <p:cNvPr id="14" name="Rectangle 13"/>
          <p:cNvSpPr/>
          <p:nvPr/>
        </p:nvSpPr>
        <p:spPr bwMode="auto">
          <a:xfrm>
            <a:off x="2019300" y="2990850"/>
            <a:ext cx="1009650" cy="875506"/>
          </a:xfrm>
          <a:prstGeom prst="rect">
            <a:avLst/>
          </a:prstGeom>
          <a:noFill/>
          <a:ln w="539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15" name="Content Placeholder 2">
            <a:extLst>
              <a:ext uri="{FF2B5EF4-FFF2-40B4-BE49-F238E27FC236}">
                <a16:creationId xmlns:a16="http://schemas.microsoft.com/office/drawing/2014/main" id="{FD5B8600-3DB7-403F-A0FB-4C9DC16F70F4}"/>
              </a:ext>
            </a:extLst>
          </p:cNvPr>
          <p:cNvSpPr txBox="1">
            <a:spLocks/>
          </p:cNvSpPr>
          <p:nvPr/>
        </p:nvSpPr>
        <p:spPr bwMode="auto">
          <a:xfrm>
            <a:off x="6467659" y="2133600"/>
            <a:ext cx="2600141" cy="457200"/>
          </a:xfrm>
          <a:prstGeom prst="rect">
            <a:avLst/>
          </a:prstGeom>
          <a:solidFill>
            <a:srgbClr val="FFFF00"/>
          </a:solidFill>
          <a:ln w="9525">
            <a:noFill/>
            <a:miter lim="800000"/>
            <a:headEnd/>
            <a:tailEnd/>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2000" b="1" kern="0" dirty="0">
                <a:solidFill>
                  <a:srgbClr val="C00000"/>
                </a:solidFill>
                <a:latin typeface="Times New Roman" panose="02020603050405020304" pitchFamily="18" charset="0"/>
                <a:cs typeface="Times New Roman" panose="02020603050405020304" pitchFamily="18" charset="0"/>
              </a:rPr>
              <a:t>File System Category</a:t>
            </a:r>
          </a:p>
        </p:txBody>
      </p:sp>
    </p:spTree>
    <p:extLst>
      <p:ext uri="{BB962C8B-B14F-4D97-AF65-F5344CB8AC3E}">
        <p14:creationId xmlns:p14="http://schemas.microsoft.com/office/powerpoint/2010/main" val="2443739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pPr>
                <a:defRPr/>
              </a:pPr>
              <a:t>17</a:t>
            </a:fld>
            <a:endParaRPr lang="en-US" altLang="zh-CN"/>
          </a:p>
        </p:txBody>
      </p:sp>
      <p:pic>
        <p:nvPicPr>
          <p:cNvPr id="5" name="Picture 1"/>
          <p:cNvPicPr>
            <a:picLocks noChangeAspect="1" noChangeArrowheads="1"/>
          </p:cNvPicPr>
          <p:nvPr/>
        </p:nvPicPr>
        <p:blipFill>
          <a:blip r:embed="rId3"/>
          <a:srcRect/>
          <a:stretch>
            <a:fillRect/>
          </a:stretch>
        </p:blipFill>
        <p:spPr bwMode="auto">
          <a:xfrm>
            <a:off x="1409700" y="1133730"/>
            <a:ext cx="6091238" cy="4971795"/>
          </a:xfrm>
          <a:prstGeom prst="rect">
            <a:avLst/>
          </a:prstGeom>
          <a:noFill/>
          <a:ln w="9525">
            <a:noFill/>
            <a:miter lim="800000"/>
            <a:headEnd/>
            <a:tailEnd/>
          </a:ln>
          <a:effectLst/>
        </p:spPr>
      </p:pic>
      <p:sp>
        <p:nvSpPr>
          <p:cNvPr id="6" name="Rectangle 6"/>
          <p:cNvSpPr>
            <a:spLocks noChangeArrowheads="1"/>
          </p:cNvSpPr>
          <p:nvPr/>
        </p:nvSpPr>
        <p:spPr bwMode="auto">
          <a:xfrm>
            <a:off x="1371600" y="152400"/>
            <a:ext cx="6362700" cy="1066800"/>
          </a:xfrm>
          <a:prstGeom prst="rect">
            <a:avLst/>
          </a:prstGeom>
          <a:noFill/>
          <a:ln w="9525">
            <a:noFill/>
            <a:miter lim="800000"/>
            <a:headEnd/>
            <a:tailEnd/>
          </a:ln>
        </p:spPr>
        <p:txBody>
          <a:bodyPr anchor="ctr"/>
          <a:lstStyle/>
          <a:p>
            <a:pPr algn="ctr">
              <a:defRPr/>
            </a:pPr>
            <a:r>
              <a:rPr lang="en-US" sz="4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Booting Process</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3920" y="1752600"/>
            <a:ext cx="1444083"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9"/>
          <p:cNvSpPr>
            <a:spLocks noChangeArrowheads="1"/>
          </p:cNvSpPr>
          <p:nvPr/>
        </p:nvSpPr>
        <p:spPr bwMode="auto">
          <a:xfrm>
            <a:off x="19050" y="2386401"/>
            <a:ext cx="1943100" cy="871149"/>
          </a:xfrm>
          <a:prstGeom prst="cloudCallout">
            <a:avLst>
              <a:gd name="adj1" fmla="val 56767"/>
              <a:gd name="adj2" fmla="val 80269"/>
            </a:avLst>
          </a:prstGeom>
          <a:solidFill>
            <a:schemeClr val="accent1"/>
          </a:solidFill>
          <a:ln w="9525">
            <a:solidFill>
              <a:schemeClr val="tx1"/>
            </a:solidFill>
            <a:round/>
            <a:headEnd/>
            <a:tailEnd/>
          </a:ln>
        </p:spPr>
        <p:txBody>
          <a:bodyPr/>
          <a:lstStyle/>
          <a:p>
            <a:pPr algn="ctr"/>
            <a:r>
              <a:rPr lang="en-US" sz="2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MBR</a:t>
            </a:r>
          </a:p>
        </p:txBody>
      </p:sp>
      <p:pic>
        <p:nvPicPr>
          <p:cNvPr id="8" name="Picture 7">
            <a:extLst>
              <a:ext uri="{FF2B5EF4-FFF2-40B4-BE49-F238E27FC236}">
                <a16:creationId xmlns:a16="http://schemas.microsoft.com/office/drawing/2014/main" id="{5C9B895D-32B5-4238-A8A9-AAADBF014B96}"/>
              </a:ext>
            </a:extLst>
          </p:cNvPr>
          <p:cNvPicPr>
            <a:picLocks noChangeAspect="1"/>
          </p:cNvPicPr>
          <p:nvPr/>
        </p:nvPicPr>
        <p:blipFill>
          <a:blip r:embed="rId5"/>
          <a:stretch>
            <a:fillRect/>
          </a:stretch>
        </p:blipFill>
        <p:spPr>
          <a:xfrm>
            <a:off x="351730" y="405451"/>
            <a:ext cx="1289050" cy="671855"/>
          </a:xfrm>
          <a:prstGeom prst="rect">
            <a:avLst/>
          </a:prstGeom>
        </p:spPr>
      </p:pic>
    </p:spTree>
    <p:extLst>
      <p:ext uri="{BB962C8B-B14F-4D97-AF65-F5344CB8AC3E}">
        <p14:creationId xmlns:p14="http://schemas.microsoft.com/office/powerpoint/2010/main" val="4186907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2"/>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5000"/>
              <a:buFont typeface="ZapfDingbats" pitchFamily="82" charset="2"/>
              <a:defRPr sz="2400">
                <a:solidFill>
                  <a:schemeClr val="tx1"/>
                </a:solidFill>
                <a:latin typeface="Comic Sans MS" pitchFamily="66" charset="0"/>
              </a:defRPr>
            </a:lvl1pPr>
            <a:lvl2pPr marL="742950" indent="-285750" eaLnBrk="0" hangingPunct="0">
              <a:spcBef>
                <a:spcPct val="20000"/>
              </a:spcBef>
              <a:buClr>
                <a:schemeClr val="accent2"/>
              </a:buClr>
              <a:buSzPct val="85000"/>
              <a:buFont typeface="ZapfDingbats" pitchFamily="82" charset="2"/>
              <a:defRPr sz="2400">
                <a:solidFill>
                  <a:schemeClr val="tx1"/>
                </a:solidFill>
                <a:latin typeface="Comic Sans MS" pitchFamily="66" charset="0"/>
              </a:defRPr>
            </a:lvl2pPr>
            <a:lvl3pPr marL="1143000" indent="-228600" eaLnBrk="0" hangingPunct="0">
              <a:spcBef>
                <a:spcPct val="20000"/>
              </a:spcBef>
              <a:buClr>
                <a:schemeClr val="accent2"/>
              </a:buClr>
              <a:buSzPct val="85000"/>
              <a:buFont typeface="ZapfDingbats" pitchFamily="82" charset="2"/>
              <a:defRPr sz="2400">
                <a:solidFill>
                  <a:schemeClr val="tx1"/>
                </a:solidFill>
                <a:latin typeface="Comic Sans MS" pitchFamily="66" charset="0"/>
              </a:defRPr>
            </a:lvl3pPr>
            <a:lvl4pPr marL="1600200" indent="-228600" eaLnBrk="0" hangingPunct="0">
              <a:spcBef>
                <a:spcPct val="20000"/>
              </a:spcBef>
              <a:buClr>
                <a:schemeClr val="accent2"/>
              </a:buClr>
              <a:buSzPct val="85000"/>
              <a:buFont typeface="ZapfDingbats" pitchFamily="82" charset="2"/>
              <a:defRPr sz="2400">
                <a:solidFill>
                  <a:schemeClr val="tx1"/>
                </a:solidFill>
                <a:latin typeface="Comic Sans MS" pitchFamily="66" charset="0"/>
              </a:defRPr>
            </a:lvl4pPr>
            <a:lvl5pPr marL="2057400" indent="-228600" eaLnBrk="0" hangingPunct="0">
              <a:spcBef>
                <a:spcPct val="20000"/>
              </a:spcBef>
              <a:buClr>
                <a:schemeClr val="accent2"/>
              </a:buClr>
              <a:buSzPct val="85000"/>
              <a:buFont typeface="ZapfDingbats" pitchFamily="82" charset="2"/>
              <a:defRPr sz="2400">
                <a:solidFill>
                  <a:schemeClr val="tx1"/>
                </a:solidFill>
                <a:latin typeface="Comic Sans MS" pitchFamily="66" charset="0"/>
              </a:defRPr>
            </a:lvl5pPr>
            <a:lvl6pPr marL="2514600" indent="-228600" eaLnBrk="0" fontAlgn="base" hangingPunct="0">
              <a:spcBef>
                <a:spcPct val="20000"/>
              </a:spcBef>
              <a:spcAft>
                <a:spcPct val="0"/>
              </a:spcAft>
              <a:buClr>
                <a:schemeClr val="accent2"/>
              </a:buClr>
              <a:buSzPct val="85000"/>
              <a:buFont typeface="ZapfDingbats" pitchFamily="82" charset="2"/>
              <a:defRPr sz="2400">
                <a:solidFill>
                  <a:schemeClr val="tx1"/>
                </a:solidFill>
                <a:latin typeface="Comic Sans MS" pitchFamily="66" charset="0"/>
              </a:defRPr>
            </a:lvl6pPr>
            <a:lvl7pPr marL="2971800" indent="-228600" eaLnBrk="0" fontAlgn="base" hangingPunct="0">
              <a:spcBef>
                <a:spcPct val="20000"/>
              </a:spcBef>
              <a:spcAft>
                <a:spcPct val="0"/>
              </a:spcAft>
              <a:buClr>
                <a:schemeClr val="accent2"/>
              </a:buClr>
              <a:buSzPct val="85000"/>
              <a:buFont typeface="ZapfDingbats" pitchFamily="82" charset="2"/>
              <a:defRPr sz="2400">
                <a:solidFill>
                  <a:schemeClr val="tx1"/>
                </a:solidFill>
                <a:latin typeface="Comic Sans MS" pitchFamily="66" charset="0"/>
              </a:defRPr>
            </a:lvl7pPr>
            <a:lvl8pPr marL="3429000" indent="-228600" eaLnBrk="0" fontAlgn="base" hangingPunct="0">
              <a:spcBef>
                <a:spcPct val="20000"/>
              </a:spcBef>
              <a:spcAft>
                <a:spcPct val="0"/>
              </a:spcAft>
              <a:buClr>
                <a:schemeClr val="accent2"/>
              </a:buClr>
              <a:buSzPct val="85000"/>
              <a:buFont typeface="ZapfDingbats" pitchFamily="82" charset="2"/>
              <a:defRPr sz="2400">
                <a:solidFill>
                  <a:schemeClr val="tx1"/>
                </a:solidFill>
                <a:latin typeface="Comic Sans MS" pitchFamily="66" charset="0"/>
              </a:defRPr>
            </a:lvl8pPr>
            <a:lvl9pPr marL="3886200" indent="-228600" eaLnBrk="0" fontAlgn="base" hangingPunct="0">
              <a:spcBef>
                <a:spcPct val="20000"/>
              </a:spcBef>
              <a:spcAft>
                <a:spcPct val="0"/>
              </a:spcAft>
              <a:buClr>
                <a:schemeClr val="accent2"/>
              </a:buClr>
              <a:buSzPct val="85000"/>
              <a:buFont typeface="ZapfDingbats" pitchFamily="82" charset="2"/>
              <a:defRPr sz="2400">
                <a:solidFill>
                  <a:schemeClr val="tx1"/>
                </a:solidFill>
                <a:latin typeface="Comic Sans MS" pitchFamily="66" charset="0"/>
              </a:defRPr>
            </a:lvl9pPr>
          </a:lstStyle>
          <a:p>
            <a:pPr>
              <a:spcBef>
                <a:spcPct val="0"/>
              </a:spcBef>
              <a:buClrTx/>
              <a:buSzTx/>
              <a:buFontTx/>
              <a:buNone/>
              <a:defRPr/>
            </a:pPr>
            <a:fld id="{111E633E-A67D-4B89-8328-B795BFD23BFD}" type="slidenum">
              <a:rPr lang="zh-CN" altLang="en-US" sz="1400" smtClean="0">
                <a:latin typeface="Times New Roman" pitchFamily="18" charset="0"/>
                <a:ea typeface="SimSun" pitchFamily="2" charset="-122"/>
              </a:rPr>
              <a:pPr>
                <a:spcBef>
                  <a:spcPct val="0"/>
                </a:spcBef>
                <a:buClrTx/>
                <a:buSzTx/>
                <a:buFontTx/>
                <a:buNone/>
                <a:defRPr/>
              </a:pPr>
              <a:t>18</a:t>
            </a:fld>
            <a:endParaRPr lang="en-US" altLang="zh-CN" sz="1400">
              <a:latin typeface="Times New Roman" pitchFamily="18" charset="0"/>
              <a:ea typeface="SimSun" pitchFamily="2" charset="-122"/>
            </a:endParaRPr>
          </a:p>
        </p:txBody>
      </p:sp>
      <p:sp>
        <p:nvSpPr>
          <p:cNvPr id="6" name="AutoShape 6"/>
          <p:cNvSpPr>
            <a:spLocks noChangeArrowheads="1"/>
          </p:cNvSpPr>
          <p:nvPr/>
        </p:nvSpPr>
        <p:spPr bwMode="auto">
          <a:xfrm>
            <a:off x="3321162" y="938011"/>
            <a:ext cx="4114800" cy="2857500"/>
          </a:xfrm>
          <a:prstGeom prst="cloudCallout">
            <a:avLst>
              <a:gd name="adj1" fmla="val -42006"/>
              <a:gd name="adj2" fmla="val 26719"/>
            </a:avLst>
          </a:prstGeom>
          <a:solidFill>
            <a:schemeClr val="accent1"/>
          </a:solidFill>
          <a:ln w="9525">
            <a:solidFill>
              <a:schemeClr val="tx1"/>
            </a:solidFill>
            <a:round/>
            <a:headEnd/>
            <a:tailEnd/>
          </a:ln>
        </p:spPr>
        <p:txBody>
          <a:bodyPr/>
          <a:lstStyle/>
          <a:p>
            <a:pPr>
              <a:defRPr/>
            </a:pPr>
            <a:r>
              <a:rPr lang="fr-FR" sz="2800" b="1" dirty="0" err="1">
                <a:solidFill>
                  <a:srgbClr val="FF0000"/>
                </a:solidFill>
                <a:effectLst>
                  <a:outerShdw blurRad="38100" dist="38100" dir="2700000" algn="tl">
                    <a:srgbClr val="FFFFFF"/>
                  </a:outerShdw>
                </a:effectLst>
                <a:latin typeface="Times New Roman" pitchFamily="18" charset="0"/>
                <a:cs typeface="Times New Roman" pitchFamily="18" charset="0"/>
              </a:rPr>
              <a:t>What</a:t>
            </a:r>
            <a:r>
              <a:rPr lang="fr-FR" sz="2800" b="1" dirty="0">
                <a:solidFill>
                  <a:srgbClr val="FF0000"/>
                </a:solidFill>
                <a:effectLst>
                  <a:outerShdw blurRad="38100" dist="38100" dir="2700000" algn="tl">
                    <a:srgbClr val="FFFFFF"/>
                  </a:outerShdw>
                </a:effectLst>
                <a:latin typeface="Times New Roman" pitchFamily="18" charset="0"/>
                <a:cs typeface="Times New Roman" pitchFamily="18" charset="0"/>
              </a:rPr>
              <a:t> </a:t>
            </a:r>
            <a:r>
              <a:rPr lang="fr-FR" sz="2800" b="1" dirty="0" err="1">
                <a:solidFill>
                  <a:srgbClr val="FF0000"/>
                </a:solidFill>
                <a:effectLst>
                  <a:outerShdw blurRad="38100" dist="38100" dir="2700000" algn="tl">
                    <a:srgbClr val="FFFFFF"/>
                  </a:outerShdw>
                </a:effectLst>
                <a:latin typeface="Times New Roman" pitchFamily="18" charset="0"/>
                <a:cs typeface="Times New Roman" pitchFamily="18" charset="0"/>
              </a:rPr>
              <a:t>does</a:t>
            </a:r>
            <a:r>
              <a:rPr lang="fr-FR" sz="2800" b="1" dirty="0">
                <a:solidFill>
                  <a:srgbClr val="FF0000"/>
                </a:solidFill>
                <a:effectLst>
                  <a:outerShdw blurRad="38100" dist="38100" dir="2700000" algn="tl">
                    <a:srgbClr val="FFFFFF"/>
                  </a:outerShdw>
                </a:effectLst>
                <a:latin typeface="Times New Roman" pitchFamily="18" charset="0"/>
                <a:cs typeface="Times New Roman" pitchFamily="18" charset="0"/>
              </a:rPr>
              <a:t> Partition Boot </a:t>
            </a:r>
            <a:r>
              <a:rPr lang="fr-FR" sz="2800" b="1" dirty="0" err="1">
                <a:solidFill>
                  <a:srgbClr val="FF0000"/>
                </a:solidFill>
                <a:effectLst>
                  <a:outerShdw blurRad="38100" dist="38100" dir="2700000" algn="tl">
                    <a:srgbClr val="FFFFFF"/>
                  </a:outerShdw>
                </a:effectLst>
                <a:latin typeface="Times New Roman" pitchFamily="18" charset="0"/>
                <a:cs typeface="Times New Roman" pitchFamily="18" charset="0"/>
              </a:rPr>
              <a:t>Sector</a:t>
            </a:r>
            <a:r>
              <a:rPr lang="fr-FR" sz="2800" b="1" dirty="0">
                <a:solidFill>
                  <a:srgbClr val="FF0000"/>
                </a:solidFill>
                <a:effectLst>
                  <a:outerShdw blurRad="38100" dist="38100" dir="2700000" algn="tl">
                    <a:srgbClr val="FFFFFF"/>
                  </a:outerShdw>
                </a:effectLst>
                <a:latin typeface="Times New Roman" pitchFamily="18" charset="0"/>
                <a:cs typeface="Times New Roman" pitchFamily="18" charset="0"/>
              </a:rPr>
              <a:t> in FAT look </a:t>
            </a:r>
            <a:r>
              <a:rPr lang="fr-FR" sz="2800" b="1" dirty="0" err="1">
                <a:solidFill>
                  <a:srgbClr val="FF0000"/>
                </a:solidFill>
                <a:effectLst>
                  <a:outerShdw blurRad="38100" dist="38100" dir="2700000" algn="tl">
                    <a:srgbClr val="FFFFFF"/>
                  </a:outerShdw>
                </a:effectLst>
                <a:latin typeface="Times New Roman" pitchFamily="18" charset="0"/>
                <a:cs typeface="Times New Roman" pitchFamily="18" charset="0"/>
              </a:rPr>
              <a:t>like</a:t>
            </a:r>
            <a:r>
              <a:rPr lang="fr-FR" sz="2800" b="1" dirty="0">
                <a:solidFill>
                  <a:srgbClr val="FF0000"/>
                </a:solidFill>
                <a:effectLst>
                  <a:outerShdw blurRad="38100" dist="38100" dir="2700000" algn="tl">
                    <a:srgbClr val="FFFFFF"/>
                  </a:outerShdw>
                </a:effectLst>
                <a:latin typeface="Times New Roman" pitchFamily="18" charset="0"/>
                <a:cs typeface="Times New Roman" pitchFamily="18" charset="0"/>
              </a:rPr>
              <a:t>?</a:t>
            </a:r>
            <a:endParaRPr lang="en-US" sz="2800" b="1" dirty="0">
              <a:solidFill>
                <a:srgbClr val="FF0000"/>
              </a:solidFill>
              <a:effectLst>
                <a:outerShdw blurRad="38100" dist="38100" dir="2700000" algn="tl">
                  <a:srgbClr val="FFFFFF"/>
                </a:outerShdw>
              </a:effectLst>
              <a:latin typeface="Times New Roman" pitchFamily="18" charset="0"/>
              <a:cs typeface="Times New Roman" pitchFamily="18" charset="0"/>
            </a:endParaRPr>
          </a:p>
        </p:txBody>
      </p:sp>
      <p:pic>
        <p:nvPicPr>
          <p:cNvPr id="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549" y="3200400"/>
            <a:ext cx="2360613" cy="288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9728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98427"/>
            <a:ext cx="8229600" cy="531812"/>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Data Structure of a Partition Boot Sector</a:t>
            </a:r>
          </a:p>
        </p:txBody>
      </p:sp>
      <p:sp>
        <p:nvSpPr>
          <p:cNvPr id="8197" name="AutoShape 5" descr="recover-FAT-volume-structure"/>
          <p:cNvSpPr>
            <a:spLocks noChangeAspect="1" noChangeArrowheads="1"/>
          </p:cNvSpPr>
          <p:nvPr/>
        </p:nvSpPr>
        <p:spPr bwMode="auto">
          <a:xfrm>
            <a:off x="4419600" y="3276600"/>
            <a:ext cx="304800" cy="304800"/>
          </a:xfrm>
          <a:prstGeom prst="rect">
            <a:avLst/>
          </a:prstGeom>
          <a:noFill/>
        </p:spPr>
        <p:txBody>
          <a:bodyPr/>
          <a:lstStyle/>
          <a:p>
            <a:endParaRPr lang="en-CA"/>
          </a:p>
        </p:txBody>
      </p:sp>
      <p:sp>
        <p:nvSpPr>
          <p:cNvPr id="8199" name="AutoShape 7" descr="recover-FAT-volume-structure"/>
          <p:cNvSpPr>
            <a:spLocks noChangeAspect="1" noChangeArrowheads="1"/>
          </p:cNvSpPr>
          <p:nvPr/>
        </p:nvSpPr>
        <p:spPr bwMode="auto">
          <a:xfrm>
            <a:off x="4419600" y="3276600"/>
            <a:ext cx="304800" cy="304800"/>
          </a:xfrm>
          <a:prstGeom prst="rect">
            <a:avLst/>
          </a:prstGeom>
          <a:noFill/>
        </p:spPr>
        <p:txBody>
          <a:bodyPr/>
          <a:lstStyle/>
          <a:p>
            <a:endParaRPr lang="en-CA"/>
          </a:p>
        </p:txBody>
      </p:sp>
      <p:sp>
        <p:nvSpPr>
          <p:cNvPr id="8" name="Slide Number Placeholder 5"/>
          <p:cNvSpPr>
            <a:spLocks noGrp="1"/>
          </p:cNvSpPr>
          <p:nvPr>
            <p:ph type="sldNum" sz="quarter" idx="12"/>
          </p:nvPr>
        </p:nvSpPr>
        <p:spPr>
          <a:xfrm>
            <a:off x="8077200" y="6477000"/>
            <a:ext cx="768350" cy="457200"/>
          </a:xfrm>
          <a:noFill/>
        </p:spPr>
        <p:txBody>
          <a:bodyPr/>
          <a:lstStyle/>
          <a:p>
            <a:fld id="{CC941794-6EDC-4502-8330-BB943E511C3D}" type="slidenum">
              <a:rPr lang="en-US" smtClean="0"/>
              <a:pPr/>
              <a:t>19</a:t>
            </a:fld>
            <a:endParaRPr lang="en-US" dirty="0"/>
          </a:p>
        </p:txBody>
      </p:sp>
      <p:pic>
        <p:nvPicPr>
          <p:cNvPr id="7169" name="Picture 1"/>
          <p:cNvPicPr>
            <a:picLocks noChangeAspect="1" noChangeArrowheads="1"/>
          </p:cNvPicPr>
          <p:nvPr/>
        </p:nvPicPr>
        <p:blipFill>
          <a:blip r:embed="rId3"/>
          <a:srcRect/>
          <a:stretch>
            <a:fillRect/>
          </a:stretch>
        </p:blipFill>
        <p:spPr bwMode="auto">
          <a:xfrm>
            <a:off x="1120591" y="618067"/>
            <a:ext cx="6606988" cy="6239933"/>
          </a:xfrm>
          <a:prstGeom prst="rect">
            <a:avLst/>
          </a:prstGeom>
          <a:noFill/>
          <a:ln w="9525">
            <a:noFill/>
            <a:miter lim="800000"/>
            <a:headEnd/>
            <a:tailEnd/>
          </a:ln>
          <a:effectLst/>
        </p:spPr>
      </p:pic>
      <p:cxnSp>
        <p:nvCxnSpPr>
          <p:cNvPr id="13" name="Straight Arrow Connector 12"/>
          <p:cNvCxnSpPr/>
          <p:nvPr/>
        </p:nvCxnSpPr>
        <p:spPr bwMode="auto">
          <a:xfrm>
            <a:off x="0" y="1828800"/>
            <a:ext cx="1132758" cy="1588"/>
          </a:xfrm>
          <a:prstGeom prst="straightConnector1">
            <a:avLst/>
          </a:prstGeom>
          <a:noFill/>
          <a:ln w="66675" cap="flat" cmpd="sng" algn="ctr">
            <a:solidFill>
              <a:srgbClr val="FF0000"/>
            </a:solidFill>
            <a:prstDash val="solid"/>
            <a:round/>
            <a:headEnd type="none" w="med" len="med"/>
            <a:tailEnd type="triangle"/>
          </a:ln>
          <a:effectLst/>
        </p:spPr>
      </p:cxnSp>
      <p:cxnSp>
        <p:nvCxnSpPr>
          <p:cNvPr id="16" name="Straight Arrow Connector 15"/>
          <p:cNvCxnSpPr>
            <a:cxnSpLocks/>
          </p:cNvCxnSpPr>
          <p:nvPr/>
        </p:nvCxnSpPr>
        <p:spPr bwMode="auto">
          <a:xfrm>
            <a:off x="38100" y="2284412"/>
            <a:ext cx="1132758" cy="0"/>
          </a:xfrm>
          <a:prstGeom prst="straightConnector1">
            <a:avLst/>
          </a:prstGeom>
          <a:noFill/>
          <a:ln w="66675" cap="flat" cmpd="sng" algn="ctr">
            <a:solidFill>
              <a:srgbClr val="FF0000"/>
            </a:solidFill>
            <a:prstDash val="solid"/>
            <a:round/>
            <a:headEnd type="none" w="med" len="med"/>
            <a:tailEnd type="triangle"/>
          </a:ln>
          <a:effectLst/>
        </p:spPr>
      </p:cxnSp>
      <p:cxnSp>
        <p:nvCxnSpPr>
          <p:cNvPr id="17" name="Straight Arrow Connector 16"/>
          <p:cNvCxnSpPr/>
          <p:nvPr/>
        </p:nvCxnSpPr>
        <p:spPr bwMode="auto">
          <a:xfrm>
            <a:off x="10242" y="2741612"/>
            <a:ext cx="1132758" cy="1588"/>
          </a:xfrm>
          <a:prstGeom prst="straightConnector1">
            <a:avLst/>
          </a:prstGeom>
          <a:noFill/>
          <a:ln w="66675" cap="flat" cmpd="sng" algn="ctr">
            <a:solidFill>
              <a:srgbClr val="FF0000"/>
            </a:solidFill>
            <a:prstDash val="solid"/>
            <a:round/>
            <a:headEnd type="none" w="med" len="med"/>
            <a:tailEnd type="triangle"/>
          </a:ln>
          <a:effectLst/>
        </p:spPr>
      </p:cxnSp>
      <p:cxnSp>
        <p:nvCxnSpPr>
          <p:cNvPr id="18" name="Straight Arrow Connector 17"/>
          <p:cNvCxnSpPr/>
          <p:nvPr/>
        </p:nvCxnSpPr>
        <p:spPr bwMode="auto">
          <a:xfrm>
            <a:off x="10242" y="3122612"/>
            <a:ext cx="1132758" cy="1588"/>
          </a:xfrm>
          <a:prstGeom prst="straightConnector1">
            <a:avLst/>
          </a:prstGeom>
          <a:noFill/>
          <a:ln w="66675" cap="flat" cmpd="sng" algn="ctr">
            <a:solidFill>
              <a:srgbClr val="FF0000"/>
            </a:solidFill>
            <a:prstDash val="solid"/>
            <a:round/>
            <a:headEnd type="none" w="med" len="med"/>
            <a:tailEnd type="triangle"/>
          </a:ln>
          <a:effectLst/>
        </p:spPr>
      </p:cxnSp>
      <p:cxnSp>
        <p:nvCxnSpPr>
          <p:cNvPr id="19" name="Straight Arrow Connector 18"/>
          <p:cNvCxnSpPr/>
          <p:nvPr/>
        </p:nvCxnSpPr>
        <p:spPr bwMode="auto">
          <a:xfrm>
            <a:off x="76200" y="3503612"/>
            <a:ext cx="1029780" cy="1588"/>
          </a:xfrm>
          <a:prstGeom prst="straightConnector1">
            <a:avLst/>
          </a:prstGeom>
          <a:noFill/>
          <a:ln w="66675" cap="flat" cmpd="sng" algn="ctr">
            <a:solidFill>
              <a:srgbClr val="FF0000"/>
            </a:solidFill>
            <a:prstDash val="solid"/>
            <a:round/>
            <a:headEnd type="none" w="med" len="med"/>
            <a:tailEnd type="triangle"/>
          </a:ln>
          <a:effectLst/>
        </p:spPr>
      </p:cxnSp>
      <p:cxnSp>
        <p:nvCxnSpPr>
          <p:cNvPr id="20" name="Straight Arrow Connector 19"/>
          <p:cNvCxnSpPr/>
          <p:nvPr/>
        </p:nvCxnSpPr>
        <p:spPr bwMode="auto">
          <a:xfrm>
            <a:off x="56638" y="5408612"/>
            <a:ext cx="1132758" cy="1588"/>
          </a:xfrm>
          <a:prstGeom prst="straightConnector1">
            <a:avLst/>
          </a:prstGeom>
          <a:noFill/>
          <a:ln w="66675" cap="flat" cmpd="sng" algn="ctr">
            <a:solidFill>
              <a:srgbClr val="FF0000"/>
            </a:solidFill>
            <a:prstDash val="solid"/>
            <a:round/>
            <a:headEnd type="none" w="med" len="med"/>
            <a:tailEnd type="triangle"/>
          </a:ln>
          <a:effectLst/>
        </p:spPr>
      </p:cxnSp>
      <p:sp>
        <p:nvSpPr>
          <p:cNvPr id="15" name="Rectangle 14"/>
          <p:cNvSpPr/>
          <p:nvPr/>
        </p:nvSpPr>
        <p:spPr bwMode="auto">
          <a:xfrm>
            <a:off x="1714500" y="2647245"/>
            <a:ext cx="5524500" cy="228600"/>
          </a:xfrm>
          <a:prstGeom prst="rect">
            <a:avLst/>
          </a:prstGeom>
          <a:noFill/>
          <a:ln w="2857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US" sz="2400" b="0" i="0" u="none" strike="noStrike" cap="none" normalizeH="0" baseline="0">
              <a:ln>
                <a:noFill/>
              </a:ln>
              <a:solidFill>
                <a:schemeClr val="tx1"/>
              </a:solidFill>
              <a:effectLst/>
              <a:latin typeface="Comic Sans MS" pitchFamily="66" charset="0"/>
            </a:endParaRPr>
          </a:p>
        </p:txBody>
      </p:sp>
      <p:sp>
        <p:nvSpPr>
          <p:cNvPr id="22" name="Rectangle 21"/>
          <p:cNvSpPr/>
          <p:nvPr/>
        </p:nvSpPr>
        <p:spPr bwMode="auto">
          <a:xfrm>
            <a:off x="1714500" y="5243052"/>
            <a:ext cx="5524500" cy="422056"/>
          </a:xfrm>
          <a:prstGeom prst="rect">
            <a:avLst/>
          </a:prstGeom>
          <a:noFill/>
          <a:ln w="2857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US" sz="2400" b="0" i="0" u="none" strike="noStrike" cap="none" normalizeH="0" baseline="0">
              <a:ln>
                <a:noFill/>
              </a:ln>
              <a:solidFill>
                <a:schemeClr val="tx1"/>
              </a:solidFill>
              <a:effectLst/>
              <a:latin typeface="Comic Sans MS" pitchFamily="66" charset="0"/>
            </a:endParaRPr>
          </a:p>
        </p:txBody>
      </p:sp>
      <p:sp>
        <p:nvSpPr>
          <p:cNvPr id="24" name="Rectangle 23"/>
          <p:cNvSpPr/>
          <p:nvPr/>
        </p:nvSpPr>
        <p:spPr bwMode="auto">
          <a:xfrm>
            <a:off x="1714500" y="2895600"/>
            <a:ext cx="5524500" cy="510688"/>
          </a:xfrm>
          <a:prstGeom prst="rect">
            <a:avLst/>
          </a:prstGeom>
          <a:noFill/>
          <a:ln w="2857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US" sz="2400" b="0" i="0" u="none" strike="noStrike" cap="none" normalizeH="0" baseline="0">
              <a:ln>
                <a:noFill/>
              </a:ln>
              <a:solidFill>
                <a:schemeClr val="tx1"/>
              </a:solidFill>
              <a:effectLst/>
              <a:latin typeface="Comic Sans MS" pitchFamily="66" charset="0"/>
            </a:endParaRPr>
          </a:p>
        </p:txBody>
      </p:sp>
      <p:cxnSp>
        <p:nvCxnSpPr>
          <p:cNvPr id="25" name="Straight Arrow Connector 24"/>
          <p:cNvCxnSpPr>
            <a:cxnSpLocks/>
          </p:cNvCxnSpPr>
          <p:nvPr/>
        </p:nvCxnSpPr>
        <p:spPr bwMode="auto">
          <a:xfrm>
            <a:off x="7247964" y="3124200"/>
            <a:ext cx="829236" cy="991254"/>
          </a:xfrm>
          <a:prstGeom prst="straightConnector1">
            <a:avLst/>
          </a:prstGeom>
          <a:noFill/>
          <a:ln w="66675" cap="flat" cmpd="sng" algn="ctr">
            <a:solidFill>
              <a:srgbClr val="FF0000"/>
            </a:solidFill>
            <a:prstDash val="solid"/>
            <a:round/>
            <a:headEnd type="none" w="med" len="med"/>
            <a:tailEnd type="triangle"/>
          </a:ln>
          <a:effectLst/>
        </p:spPr>
      </p:cxnSp>
      <p:cxnSp>
        <p:nvCxnSpPr>
          <p:cNvPr id="27" name="Straight Arrow Connector 26"/>
          <p:cNvCxnSpPr>
            <a:cxnSpLocks/>
          </p:cNvCxnSpPr>
          <p:nvPr/>
        </p:nvCxnSpPr>
        <p:spPr bwMode="auto">
          <a:xfrm flipV="1">
            <a:off x="7261409" y="4475815"/>
            <a:ext cx="815791" cy="978265"/>
          </a:xfrm>
          <a:prstGeom prst="straightConnector1">
            <a:avLst/>
          </a:prstGeom>
          <a:noFill/>
          <a:ln w="60325" cap="flat" cmpd="sng" algn="ctr">
            <a:solidFill>
              <a:srgbClr val="FF0000"/>
            </a:solidFill>
            <a:prstDash val="solid"/>
            <a:round/>
            <a:headEnd type="none" w="med" len="med"/>
            <a:tailEnd type="triangle"/>
          </a:ln>
          <a:effectLst/>
        </p:spPr>
      </p:cxnSp>
      <p:sp>
        <p:nvSpPr>
          <p:cNvPr id="32" name="Text Box 5"/>
          <p:cNvSpPr txBox="1">
            <a:spLocks noChangeArrowheads="1"/>
          </p:cNvSpPr>
          <p:nvPr/>
        </p:nvSpPr>
        <p:spPr bwMode="auto">
          <a:xfrm rot="10800000" flipV="1">
            <a:off x="7924800" y="4126467"/>
            <a:ext cx="1219200" cy="369332"/>
          </a:xfrm>
          <a:prstGeom prst="rect">
            <a:avLst/>
          </a:prstGeom>
          <a:noFill/>
          <a:ln w="9525">
            <a:noFill/>
            <a:miter lim="800000"/>
            <a:headEnd/>
            <a:tailEnd/>
          </a:ln>
        </p:spPr>
        <p:txBody>
          <a:bodyPr wrap="square">
            <a:spAutoFit/>
          </a:bodyPr>
          <a:lstStyle/>
          <a:p>
            <a:pPr>
              <a:spcBef>
                <a:spcPct val="0"/>
              </a:spcBef>
              <a:buClrTx/>
              <a:buSzTx/>
              <a:buFontTx/>
              <a:buNone/>
            </a:pPr>
            <a:r>
              <a:rPr lang="en-US" sz="1800" b="1" dirty="0">
                <a:solidFill>
                  <a:schemeClr val="accent6"/>
                </a:solidFill>
                <a:latin typeface="Times New Roman" pitchFamily="18" charset="0"/>
                <a:cs typeface="Times New Roman" pitchFamily="18" charset="0"/>
              </a:rPr>
              <a:t>FAT area</a:t>
            </a:r>
          </a:p>
        </p:txBody>
      </p:sp>
      <p:cxnSp>
        <p:nvCxnSpPr>
          <p:cNvPr id="33" name="Straight Arrow Connector 32"/>
          <p:cNvCxnSpPr/>
          <p:nvPr/>
        </p:nvCxnSpPr>
        <p:spPr bwMode="auto">
          <a:xfrm flipV="1">
            <a:off x="7239000" y="2743200"/>
            <a:ext cx="609600" cy="20639"/>
          </a:xfrm>
          <a:prstGeom prst="straightConnector1">
            <a:avLst/>
          </a:prstGeom>
          <a:noFill/>
          <a:ln w="53975" cap="flat" cmpd="sng" algn="ctr">
            <a:solidFill>
              <a:srgbClr val="FF0000"/>
            </a:solidFill>
            <a:prstDash val="solid"/>
            <a:round/>
            <a:headEnd type="none" w="med" len="med"/>
            <a:tailEnd type="triangle"/>
          </a:ln>
          <a:effectLst/>
        </p:spPr>
      </p:cxnSp>
      <p:sp>
        <p:nvSpPr>
          <p:cNvPr id="35" name="Text Box 5"/>
          <p:cNvSpPr txBox="1">
            <a:spLocks noChangeArrowheads="1"/>
          </p:cNvSpPr>
          <p:nvPr/>
        </p:nvSpPr>
        <p:spPr bwMode="auto">
          <a:xfrm rot="10800000" flipV="1">
            <a:off x="7848600" y="2514600"/>
            <a:ext cx="1219200" cy="646331"/>
          </a:xfrm>
          <a:prstGeom prst="rect">
            <a:avLst/>
          </a:prstGeom>
          <a:noFill/>
          <a:ln w="9525">
            <a:noFill/>
            <a:miter lim="800000"/>
            <a:headEnd/>
            <a:tailEnd/>
          </a:ln>
        </p:spPr>
        <p:txBody>
          <a:bodyPr wrap="square">
            <a:spAutoFit/>
          </a:bodyPr>
          <a:lstStyle/>
          <a:p>
            <a:pPr algn="ctr">
              <a:spcBef>
                <a:spcPct val="0"/>
              </a:spcBef>
              <a:buClrTx/>
              <a:buSzTx/>
              <a:buFontTx/>
              <a:buNone/>
            </a:pPr>
            <a:r>
              <a:rPr lang="en-US" sz="1800" b="1" dirty="0">
                <a:solidFill>
                  <a:schemeClr val="accent6"/>
                </a:solidFill>
                <a:latin typeface="Times New Roman" pitchFamily="18" charset="0"/>
                <a:cs typeface="Times New Roman" pitchFamily="18" charset="0"/>
              </a:rPr>
              <a:t>reserved area</a:t>
            </a:r>
          </a:p>
        </p:txBody>
      </p:sp>
      <p:sp>
        <p:nvSpPr>
          <p:cNvPr id="36" name="Text Box 5"/>
          <p:cNvSpPr txBox="1">
            <a:spLocks noChangeArrowheads="1"/>
          </p:cNvSpPr>
          <p:nvPr/>
        </p:nvSpPr>
        <p:spPr bwMode="auto">
          <a:xfrm rot="10800000" flipV="1">
            <a:off x="7742190" y="5836524"/>
            <a:ext cx="1325610" cy="646331"/>
          </a:xfrm>
          <a:prstGeom prst="rect">
            <a:avLst/>
          </a:prstGeom>
          <a:noFill/>
          <a:ln w="9525">
            <a:noFill/>
            <a:miter lim="800000"/>
            <a:headEnd/>
            <a:tailEnd/>
          </a:ln>
        </p:spPr>
        <p:txBody>
          <a:bodyPr wrap="square">
            <a:spAutoFit/>
          </a:bodyPr>
          <a:lstStyle/>
          <a:p>
            <a:pPr algn="ctr">
              <a:spcBef>
                <a:spcPct val="0"/>
              </a:spcBef>
              <a:buClrTx/>
              <a:buSzTx/>
              <a:buFontTx/>
              <a:buNone/>
            </a:pPr>
            <a:r>
              <a:rPr lang="en-US" sz="1800" dirty="0">
                <a:solidFill>
                  <a:schemeClr val="accent6"/>
                </a:solidFill>
                <a:latin typeface="Times New Roman" pitchFamily="18" charset="0"/>
                <a:cs typeface="Times New Roman" pitchFamily="18" charset="0"/>
              </a:rPr>
              <a:t>The rest is</a:t>
            </a:r>
          </a:p>
          <a:p>
            <a:pPr algn="ctr">
              <a:spcBef>
                <a:spcPct val="0"/>
              </a:spcBef>
              <a:buClrTx/>
              <a:buSzTx/>
              <a:buFontTx/>
              <a:buNone/>
            </a:pPr>
            <a:r>
              <a:rPr lang="en-US" sz="1800" b="1" dirty="0">
                <a:solidFill>
                  <a:schemeClr val="accent6"/>
                </a:solidFill>
                <a:latin typeface="Times New Roman" pitchFamily="18" charset="0"/>
                <a:cs typeface="Times New Roman" pitchFamily="18" charset="0"/>
              </a:rPr>
              <a:t>Data area</a:t>
            </a:r>
          </a:p>
        </p:txBody>
      </p:sp>
      <p:sp>
        <p:nvSpPr>
          <p:cNvPr id="2" name="Rectangle 1"/>
          <p:cNvSpPr/>
          <p:nvPr/>
        </p:nvSpPr>
        <p:spPr bwMode="auto">
          <a:xfrm>
            <a:off x="5181600" y="1657350"/>
            <a:ext cx="228600" cy="195789"/>
          </a:xfrm>
          <a:prstGeom prst="rect">
            <a:avLst/>
          </a:prstGeom>
          <a:noFill/>
          <a:ln w="349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26" name="AutoShape 9"/>
          <p:cNvSpPr>
            <a:spLocks noChangeArrowheads="1"/>
          </p:cNvSpPr>
          <p:nvPr/>
        </p:nvSpPr>
        <p:spPr bwMode="auto">
          <a:xfrm>
            <a:off x="7144871" y="4590187"/>
            <a:ext cx="1943100" cy="871149"/>
          </a:xfrm>
          <a:prstGeom prst="cloudCallout">
            <a:avLst>
              <a:gd name="adj1" fmla="val -37822"/>
              <a:gd name="adj2" fmla="val 28759"/>
            </a:avLst>
          </a:prstGeom>
          <a:solidFill>
            <a:schemeClr val="accent1"/>
          </a:solidFill>
          <a:ln w="9525">
            <a:solidFill>
              <a:schemeClr val="tx1"/>
            </a:solidFill>
            <a:round/>
            <a:headEnd/>
            <a:tailEnd/>
          </a:ln>
        </p:spPr>
        <p:txBody>
          <a:bodyPr/>
          <a:lstStyle/>
          <a:p>
            <a:pPr algn="ctr"/>
            <a:r>
              <a:rPr lang="en-US" sz="2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Not for FAT32?</a:t>
            </a:r>
          </a:p>
        </p:txBody>
      </p:sp>
      <p:cxnSp>
        <p:nvCxnSpPr>
          <p:cNvPr id="28" name="Straight Arrow Connector 27"/>
          <p:cNvCxnSpPr/>
          <p:nvPr/>
        </p:nvCxnSpPr>
        <p:spPr bwMode="auto">
          <a:xfrm>
            <a:off x="2452255" y="3613356"/>
            <a:ext cx="3110345" cy="0"/>
          </a:xfrm>
          <a:prstGeom prst="straightConnector1">
            <a:avLst/>
          </a:prstGeom>
          <a:noFill/>
          <a:ln w="41275" cap="flat" cmpd="sng" algn="ctr">
            <a:solidFill>
              <a:srgbClr val="FF0000"/>
            </a:solidFill>
            <a:prstDash val="solid"/>
            <a:round/>
            <a:headEnd type="none" w="med" len="med"/>
            <a:tailEnd type="none"/>
          </a:ln>
          <a:effectLst/>
        </p:spPr>
      </p:cxnSp>
      <p:cxnSp>
        <p:nvCxnSpPr>
          <p:cNvPr id="29" name="Straight Arrow Connector 28">
            <a:extLst>
              <a:ext uri="{FF2B5EF4-FFF2-40B4-BE49-F238E27FC236}">
                <a16:creationId xmlns:a16="http://schemas.microsoft.com/office/drawing/2014/main" id="{78AE036E-BA38-4BA6-A5E8-2539C4D8A850}"/>
              </a:ext>
            </a:extLst>
          </p:cNvPr>
          <p:cNvCxnSpPr/>
          <p:nvPr/>
        </p:nvCxnSpPr>
        <p:spPr bwMode="auto">
          <a:xfrm>
            <a:off x="3162134" y="2263422"/>
            <a:ext cx="1319089" cy="0"/>
          </a:xfrm>
          <a:prstGeom prst="straightConnector1">
            <a:avLst/>
          </a:prstGeom>
          <a:noFill/>
          <a:ln w="41275" cap="flat" cmpd="sng" algn="ctr">
            <a:solidFill>
              <a:srgbClr val="FF0000"/>
            </a:solidFill>
            <a:prstDash val="solid"/>
            <a:round/>
            <a:headEnd type="none" w="med" len="med"/>
            <a:tailEnd type="none"/>
          </a:ln>
          <a:effectLst/>
        </p:spPr>
      </p:cxnSp>
      <p:sp>
        <p:nvSpPr>
          <p:cNvPr id="30" name="Content Placeholder 2">
            <a:extLst>
              <a:ext uri="{FF2B5EF4-FFF2-40B4-BE49-F238E27FC236}">
                <a16:creationId xmlns:a16="http://schemas.microsoft.com/office/drawing/2014/main" id="{84B59483-0440-471C-9AE8-5C4D85125F75}"/>
              </a:ext>
            </a:extLst>
          </p:cNvPr>
          <p:cNvSpPr txBox="1">
            <a:spLocks/>
          </p:cNvSpPr>
          <p:nvPr/>
        </p:nvSpPr>
        <p:spPr bwMode="auto">
          <a:xfrm>
            <a:off x="5934259" y="2050905"/>
            <a:ext cx="3133541" cy="457200"/>
          </a:xfrm>
          <a:prstGeom prst="rect">
            <a:avLst/>
          </a:prstGeom>
          <a:solidFill>
            <a:srgbClr val="FFFF00"/>
          </a:solidFill>
          <a:ln w="9525">
            <a:noFill/>
            <a:miter lim="800000"/>
            <a:headEnd/>
            <a:tailEnd/>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1200" b="1" kern="0" dirty="0">
                <a:solidFill>
                  <a:srgbClr val="C00000"/>
                </a:solidFill>
                <a:latin typeface="Times New Roman" panose="02020603050405020304" pitchFamily="18" charset="0"/>
                <a:cs typeface="Times New Roman" panose="02020603050405020304" pitchFamily="18" charset="0"/>
              </a:rPr>
              <a:t>The smallest unit of disk space that can be allocated to a file</a:t>
            </a:r>
          </a:p>
        </p:txBody>
      </p:sp>
    </p:spTree>
    <p:extLst>
      <p:ext uri="{BB962C8B-B14F-4D97-AF65-F5344CB8AC3E}">
        <p14:creationId xmlns:p14="http://schemas.microsoft.com/office/powerpoint/2010/main" val="111984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checkerboard(across)">
                                      <p:cBhvr>
                                        <p:cTn id="15" dur="500"/>
                                        <p:tgtEl>
                                          <p:spTgt spid="16"/>
                                        </p:tgtEl>
                                      </p:cBhvr>
                                    </p:animEffect>
                                  </p:childTnLst>
                                </p:cTn>
                              </p:par>
                            </p:childTnLst>
                          </p:cTn>
                        </p:par>
                        <p:par>
                          <p:cTn id="16" fill="hold">
                            <p:stCondLst>
                              <p:cond delay="500"/>
                            </p:stCondLst>
                            <p:childTnLst>
                              <p:par>
                                <p:cTn id="17" presetID="5" presetClass="entr" presetSubtype="1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checkerboard(across)">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checkerboard(across)">
                                      <p:cBhvr>
                                        <p:cTn id="24" dur="500"/>
                                        <p:tgtEl>
                                          <p:spTgt spid="17"/>
                                        </p:tgtEl>
                                      </p:cBhvr>
                                    </p:animEffect>
                                  </p:childTnLst>
                                </p:cTn>
                              </p:par>
                            </p:childTnLst>
                          </p:cTn>
                        </p:par>
                        <p:par>
                          <p:cTn id="25" fill="hold">
                            <p:stCondLst>
                              <p:cond delay="500"/>
                            </p:stCondLst>
                            <p:childTnLst>
                              <p:par>
                                <p:cTn id="26" presetID="5" presetClass="entr" presetSubtype="1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checkerboard(across)">
                                      <p:cBhvr>
                                        <p:cTn id="28" dur="500"/>
                                        <p:tgtEl>
                                          <p:spTgt spid="15"/>
                                        </p:tgtEl>
                                      </p:cBhvr>
                                    </p:animEffect>
                                  </p:childTnLst>
                                </p:cTn>
                              </p:par>
                            </p:childTnLst>
                          </p:cTn>
                        </p:par>
                        <p:par>
                          <p:cTn id="29" fill="hold">
                            <p:stCondLst>
                              <p:cond delay="1000"/>
                            </p:stCondLst>
                            <p:childTnLst>
                              <p:par>
                                <p:cTn id="30" presetID="5" presetClass="entr" presetSubtype="10"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checkerboard(across)">
                                      <p:cBhvr>
                                        <p:cTn id="32" dur="500"/>
                                        <p:tgtEl>
                                          <p:spTgt spid="33"/>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checkerboard(across)">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checkerboard(across)">
                                      <p:cBhvr>
                                        <p:cTn id="40" dur="500"/>
                                        <p:tgtEl>
                                          <p:spTgt spid="18"/>
                                        </p:tgtEl>
                                      </p:cBhvr>
                                    </p:animEffect>
                                  </p:childTnLst>
                                </p:cTn>
                              </p:par>
                            </p:childTnLst>
                          </p:cTn>
                        </p:par>
                        <p:par>
                          <p:cTn id="41" fill="hold">
                            <p:stCondLst>
                              <p:cond delay="500"/>
                            </p:stCondLst>
                            <p:childTnLst>
                              <p:par>
                                <p:cTn id="42" presetID="5" presetClass="entr" presetSubtype="10" fill="hold"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checkerboard(across)">
                                      <p:cBhvr>
                                        <p:cTn id="44" dur="500"/>
                                        <p:tgtEl>
                                          <p:spTgt spid="20"/>
                                        </p:tgtEl>
                                      </p:cBhvr>
                                    </p:animEffect>
                                  </p:childTnLst>
                                </p:cTn>
                              </p:par>
                            </p:childTnLst>
                          </p:cTn>
                        </p:par>
                        <p:par>
                          <p:cTn id="45" fill="hold">
                            <p:stCondLst>
                              <p:cond delay="1000"/>
                            </p:stCondLst>
                            <p:childTnLst>
                              <p:par>
                                <p:cTn id="46" presetID="5" presetClass="entr" presetSubtype="1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checkerboard(across)">
                                      <p:cBhvr>
                                        <p:cTn id="48" dur="500"/>
                                        <p:tgtEl>
                                          <p:spTgt spid="22"/>
                                        </p:tgtEl>
                                      </p:cBhvr>
                                    </p:animEffect>
                                  </p:childTnLst>
                                </p:cTn>
                              </p:par>
                            </p:childTnLst>
                          </p:cTn>
                        </p:par>
                        <p:par>
                          <p:cTn id="49" fill="hold">
                            <p:stCondLst>
                              <p:cond delay="1500"/>
                            </p:stCondLst>
                            <p:childTnLst>
                              <p:par>
                                <p:cTn id="50" presetID="5" presetClass="entr" presetSubtype="1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checkerboard(across)">
                                      <p:cBhvr>
                                        <p:cTn id="52" dur="500"/>
                                        <p:tgtEl>
                                          <p:spTgt spid="24"/>
                                        </p:tgtEl>
                                      </p:cBhvr>
                                    </p:animEffect>
                                  </p:childTnLst>
                                </p:cTn>
                              </p:par>
                            </p:childTnLst>
                          </p:cTn>
                        </p:par>
                        <p:par>
                          <p:cTn id="53" fill="hold">
                            <p:stCondLst>
                              <p:cond delay="2000"/>
                            </p:stCondLst>
                            <p:childTnLst>
                              <p:par>
                                <p:cTn id="54" presetID="5" presetClass="entr" presetSubtype="10" fill="hold"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checkerboard(across)">
                                      <p:cBhvr>
                                        <p:cTn id="56" dur="500"/>
                                        <p:tgtEl>
                                          <p:spTgt spid="25"/>
                                        </p:tgtEl>
                                      </p:cBhvr>
                                    </p:animEffect>
                                  </p:childTnLst>
                                </p:cTn>
                              </p:par>
                              <p:par>
                                <p:cTn id="57" presetID="5" presetClass="entr" presetSubtype="1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checkerboard(across)">
                                      <p:cBhvr>
                                        <p:cTn id="59" dur="500"/>
                                        <p:tgtEl>
                                          <p:spTgt spid="27"/>
                                        </p:tgtEl>
                                      </p:cBhvr>
                                    </p:animEffect>
                                  </p:childTnLst>
                                </p:cTn>
                              </p:par>
                              <p:par>
                                <p:cTn id="60" presetID="5" presetClass="entr" presetSubtype="1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checkerboard(across)">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5" presetClass="entr" presetSubtype="10" fill="hold" grpId="0" nodeType="click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checkerboard(across)">
                                      <p:cBhvr>
                                        <p:cTn id="71" dur="500"/>
                                        <p:tgtEl>
                                          <p:spTgt spid="36"/>
                                        </p:tgtEl>
                                      </p:cBhvr>
                                    </p:animEffect>
                                  </p:childTnLst>
                                </p:cTn>
                              </p:par>
                            </p:childTnLst>
                          </p:cTn>
                        </p:par>
                      </p:childTnLst>
                    </p:cTn>
                  </p:par>
                  <p:par>
                    <p:cTn id="72" fill="hold">
                      <p:stCondLst>
                        <p:cond delay="indefinite"/>
                      </p:stCondLst>
                      <p:childTnLst>
                        <p:par>
                          <p:cTn id="73" fill="hold">
                            <p:stCondLst>
                              <p:cond delay="0"/>
                            </p:stCondLst>
                            <p:childTnLst>
                              <p:par>
                                <p:cTn id="74" presetID="5" presetClass="entr" presetSubtype="10" fill="hold"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checkerboard(across)">
                                      <p:cBhvr>
                                        <p:cTn id="76" dur="500"/>
                                        <p:tgtEl>
                                          <p:spTgt spid="19"/>
                                        </p:tgtEl>
                                      </p:cBhvr>
                                    </p:animEffect>
                                  </p:childTnLst>
                                </p:cTn>
                              </p:par>
                            </p:childTnLst>
                          </p:cTn>
                        </p:par>
                        <p:par>
                          <p:cTn id="77" fill="hold">
                            <p:stCondLst>
                              <p:cond delay="500"/>
                            </p:stCondLst>
                            <p:childTnLst>
                              <p:par>
                                <p:cTn id="78" presetID="5" presetClass="entr" presetSubtype="10" fill="hold"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checkerboard(across)">
                                      <p:cBhvr>
                                        <p:cTn id="8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animBg="1"/>
      <p:bldP spid="24" grpId="0" animBg="1"/>
      <p:bldP spid="32" grpId="0"/>
      <p:bldP spid="35" grpId="0"/>
      <p:bldP spid="36" grpId="0"/>
      <p:bldP spid="2"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pPr>
                <a:defRPr/>
              </a:pPr>
              <a:t>2</a:t>
            </a:fld>
            <a:endParaRPr lang="en-US" altLang="zh-CN"/>
          </a:p>
        </p:txBody>
      </p:sp>
      <p:pic>
        <p:nvPicPr>
          <p:cNvPr id="1028" name="Picture 4" descr="Boot Sector, FAT, Root Directory, and Fi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65" y="1209994"/>
            <a:ext cx="2324100" cy="208597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rightfitdegrees.com/wp-content/uploads/2010/05/forensi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701871"/>
            <a:ext cx="3308172" cy="28361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4977" y="2424200"/>
            <a:ext cx="2306694" cy="2493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descr="http://img.ehowcdn.com/article-new/ehow/images/a06/cv/ih/difference-forensic-investigator-forensic-scientist_-800x80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64005" y="3295970"/>
            <a:ext cx="1123950" cy="75018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6"/>
          <p:cNvSpPr>
            <a:spLocks noChangeArrowheads="1"/>
          </p:cNvSpPr>
          <p:nvPr/>
        </p:nvSpPr>
        <p:spPr bwMode="auto">
          <a:xfrm>
            <a:off x="4800600" y="3657600"/>
            <a:ext cx="3832729" cy="1567688"/>
          </a:xfrm>
          <a:prstGeom prst="rect">
            <a:avLst/>
          </a:prstGeom>
          <a:noFill/>
          <a:ln w="9525">
            <a:noFill/>
            <a:miter lim="800000"/>
            <a:headEnd/>
            <a:tailEnd/>
          </a:ln>
        </p:spPr>
        <p:txBody>
          <a:bodyPr anchor="ctr"/>
          <a:lstStyle/>
          <a:p>
            <a:pPr algn="ctr">
              <a:defRPr/>
            </a:pPr>
            <a:r>
              <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from An Investigator's Perspective</a:t>
            </a:r>
          </a:p>
        </p:txBody>
      </p:sp>
      <p:sp>
        <p:nvSpPr>
          <p:cNvPr id="14" name="Rectangle 6"/>
          <p:cNvSpPr>
            <a:spLocks noChangeArrowheads="1"/>
          </p:cNvSpPr>
          <p:nvPr/>
        </p:nvSpPr>
        <p:spPr bwMode="auto">
          <a:xfrm>
            <a:off x="685800" y="701871"/>
            <a:ext cx="954405" cy="593528"/>
          </a:xfrm>
          <a:prstGeom prst="rect">
            <a:avLst/>
          </a:prstGeom>
          <a:noFill/>
          <a:ln w="9525">
            <a:noFill/>
            <a:miter lim="800000"/>
            <a:headEnd/>
            <a:tailEnd/>
          </a:ln>
        </p:spPr>
        <p:txBody>
          <a:bodyPr anchor="ctr"/>
          <a:lstStyle/>
          <a:p>
            <a:pPr algn="ctr">
              <a:defRPr/>
            </a:pP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FAT</a:t>
            </a:r>
          </a:p>
        </p:txBody>
      </p:sp>
      <p:sp>
        <p:nvSpPr>
          <p:cNvPr id="15" name="Rectangle 6"/>
          <p:cNvSpPr>
            <a:spLocks noChangeArrowheads="1"/>
          </p:cNvSpPr>
          <p:nvPr/>
        </p:nvSpPr>
        <p:spPr bwMode="auto">
          <a:xfrm>
            <a:off x="617089" y="3902272"/>
            <a:ext cx="1211711" cy="593528"/>
          </a:xfrm>
          <a:prstGeom prst="rect">
            <a:avLst/>
          </a:prstGeom>
          <a:noFill/>
          <a:ln w="9525">
            <a:noFill/>
            <a:miter lim="800000"/>
            <a:headEnd/>
            <a:tailEnd/>
          </a:ln>
        </p:spPr>
        <p:txBody>
          <a:bodyPr anchor="ctr"/>
          <a:lstStyle/>
          <a:p>
            <a:pPr algn="ctr">
              <a:defRPr/>
            </a:pP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NTFS</a:t>
            </a:r>
          </a:p>
        </p:txBody>
      </p:sp>
      <p:cxnSp>
        <p:nvCxnSpPr>
          <p:cNvPr id="8" name="Straight Connector 7"/>
          <p:cNvCxnSpPr/>
          <p:nvPr/>
        </p:nvCxnSpPr>
        <p:spPr bwMode="auto">
          <a:xfrm>
            <a:off x="2630805" y="4294286"/>
            <a:ext cx="1633276" cy="0"/>
          </a:xfrm>
          <a:prstGeom prst="line">
            <a:avLst/>
          </a:prstGeom>
          <a:noFill/>
          <a:ln w="47625" cap="flat" cmpd="sng" algn="ctr">
            <a:solidFill>
              <a:srgbClr val="FF0000"/>
            </a:solidFill>
            <a:prstDash val="solid"/>
            <a:round/>
            <a:headEnd type="none" w="med" len="med"/>
            <a:tailEnd type="none" w="med" len="med"/>
          </a:ln>
          <a:effectLst/>
        </p:spPr>
      </p:cxnSp>
      <p:pic>
        <p:nvPicPr>
          <p:cNvPr id="1026" name="Picture 2" descr="Image result for ntfs file system">
            <a:extLst>
              <a:ext uri="{FF2B5EF4-FFF2-40B4-BE49-F238E27FC236}">
                <a16:creationId xmlns:a16="http://schemas.microsoft.com/office/drawing/2014/main" id="{77E628C5-3005-414E-8368-0DAA42FEE27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63002" y="4703369"/>
            <a:ext cx="1975499" cy="1490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041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816327" y="2276200"/>
            <a:ext cx="7772400" cy="565333"/>
          </a:xfrm>
        </p:spPr>
        <p:txBody>
          <a:bodyPr/>
          <a:lstStyle/>
          <a:p>
            <a:pPr algn="ctr"/>
            <a:r>
              <a:rPr lang="en-US" sz="2800" b="1" u="none"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I. Layout of a FAT file system</a:t>
            </a:r>
          </a:p>
        </p:txBody>
      </p:sp>
      <p:sp>
        <p:nvSpPr>
          <p:cNvPr id="7172" name="Rectangle 4"/>
          <p:cNvSpPr>
            <a:spLocks noChangeArrowheads="1"/>
          </p:cNvSpPr>
          <p:nvPr/>
        </p:nvSpPr>
        <p:spPr bwMode="auto">
          <a:xfrm>
            <a:off x="1200150" y="838200"/>
            <a:ext cx="1143000" cy="609600"/>
          </a:xfrm>
          <a:prstGeom prst="rect">
            <a:avLst/>
          </a:prstGeom>
          <a:solidFill>
            <a:schemeClr val="accent1"/>
          </a:solidFill>
          <a:ln w="9525">
            <a:solidFill>
              <a:schemeClr val="tx1"/>
            </a:solidFill>
            <a:miter lim="800000"/>
            <a:headEnd/>
            <a:tailEnd/>
          </a:ln>
        </p:spPr>
        <p:txBody>
          <a:bodyPr wrap="none" anchor="ctr"/>
          <a:lstStyle/>
          <a:p>
            <a:endParaRPr lang="en-US" sz="1800"/>
          </a:p>
        </p:txBody>
      </p:sp>
      <p:sp>
        <p:nvSpPr>
          <p:cNvPr id="7173" name="Rectangle 5"/>
          <p:cNvSpPr>
            <a:spLocks noChangeArrowheads="1"/>
          </p:cNvSpPr>
          <p:nvPr/>
        </p:nvSpPr>
        <p:spPr bwMode="auto">
          <a:xfrm>
            <a:off x="2346325" y="842962"/>
            <a:ext cx="2378075" cy="609600"/>
          </a:xfrm>
          <a:prstGeom prst="rect">
            <a:avLst/>
          </a:prstGeom>
          <a:solidFill>
            <a:schemeClr val="accent1"/>
          </a:solidFill>
          <a:ln w="9525">
            <a:solidFill>
              <a:schemeClr val="tx1"/>
            </a:solidFill>
            <a:miter lim="800000"/>
            <a:headEnd/>
            <a:tailEnd/>
          </a:ln>
        </p:spPr>
        <p:txBody>
          <a:bodyPr wrap="none" anchor="ctr"/>
          <a:lstStyle/>
          <a:p>
            <a:endParaRPr lang="en-US" sz="1800"/>
          </a:p>
        </p:txBody>
      </p:sp>
      <p:sp>
        <p:nvSpPr>
          <p:cNvPr id="7174" name="Rectangle 6"/>
          <p:cNvSpPr>
            <a:spLocks noChangeArrowheads="1"/>
          </p:cNvSpPr>
          <p:nvPr/>
        </p:nvSpPr>
        <p:spPr bwMode="auto">
          <a:xfrm>
            <a:off x="4724400" y="842962"/>
            <a:ext cx="3581400" cy="609600"/>
          </a:xfrm>
          <a:prstGeom prst="rect">
            <a:avLst/>
          </a:prstGeom>
          <a:solidFill>
            <a:schemeClr val="accent1"/>
          </a:solidFill>
          <a:ln w="9525">
            <a:solidFill>
              <a:schemeClr val="tx1"/>
            </a:solidFill>
            <a:miter lim="800000"/>
            <a:headEnd/>
            <a:tailEnd/>
          </a:ln>
        </p:spPr>
        <p:txBody>
          <a:bodyPr wrap="none" anchor="ctr"/>
          <a:lstStyle/>
          <a:p>
            <a:endParaRPr lang="en-US" sz="1800"/>
          </a:p>
        </p:txBody>
      </p:sp>
      <p:sp>
        <p:nvSpPr>
          <p:cNvPr id="7175" name="Text Box 7"/>
          <p:cNvSpPr txBox="1">
            <a:spLocks noChangeArrowheads="1"/>
          </p:cNvSpPr>
          <p:nvPr/>
        </p:nvSpPr>
        <p:spPr bwMode="auto">
          <a:xfrm>
            <a:off x="854427" y="1518582"/>
            <a:ext cx="1598515" cy="1040285"/>
          </a:xfrm>
          <a:prstGeom prst="rect">
            <a:avLst/>
          </a:prstGeom>
          <a:noFill/>
          <a:ln w="9525">
            <a:noFill/>
            <a:miter lim="800000"/>
            <a:headEnd/>
            <a:tailEnd/>
          </a:ln>
        </p:spPr>
        <p:txBody>
          <a:bodyPr wrap="none">
            <a:spAutoFit/>
          </a:bodyPr>
          <a:lstStyle/>
          <a:p>
            <a:r>
              <a:rPr lang="en-US" sz="2800" b="1" dirty="0">
                <a:effectLst>
                  <a:outerShdw blurRad="38100" dist="38100" dir="2700000" algn="tl">
                    <a:srgbClr val="000000">
                      <a:alpha val="43137"/>
                    </a:srgbClr>
                  </a:outerShdw>
                </a:effectLst>
                <a:latin typeface="Times New Roman" pitchFamily="18" charset="0"/>
                <a:cs typeface="Times New Roman" pitchFamily="18" charset="0"/>
              </a:rPr>
              <a:t>Reserved</a:t>
            </a:r>
          </a:p>
          <a:p>
            <a:r>
              <a:rPr lang="en-US" sz="2800" b="1" dirty="0">
                <a:effectLst>
                  <a:outerShdw blurRad="38100" dist="38100" dir="2700000" algn="tl">
                    <a:srgbClr val="000000">
                      <a:alpha val="43137"/>
                    </a:srgbClr>
                  </a:outerShdw>
                </a:effectLst>
                <a:latin typeface="Times New Roman" pitchFamily="18" charset="0"/>
                <a:cs typeface="Times New Roman" pitchFamily="18" charset="0"/>
              </a:rPr>
              <a:t>Sectors</a:t>
            </a:r>
          </a:p>
        </p:txBody>
      </p:sp>
      <p:sp>
        <p:nvSpPr>
          <p:cNvPr id="7176" name="Text Box 8"/>
          <p:cNvSpPr txBox="1">
            <a:spLocks noChangeArrowheads="1"/>
          </p:cNvSpPr>
          <p:nvPr/>
        </p:nvSpPr>
        <p:spPr bwMode="auto">
          <a:xfrm>
            <a:off x="2819400" y="1452562"/>
            <a:ext cx="1602746" cy="523220"/>
          </a:xfrm>
          <a:prstGeom prst="rect">
            <a:avLst/>
          </a:prstGeom>
          <a:noFill/>
          <a:ln w="9525">
            <a:noFill/>
            <a:miter lim="800000"/>
            <a:headEnd/>
            <a:tailEnd/>
          </a:ln>
        </p:spPr>
        <p:txBody>
          <a:bodyPr wrap="none">
            <a:spAutoFit/>
          </a:bodyPr>
          <a:lstStyle/>
          <a:p>
            <a:r>
              <a:rPr lang="en-US" sz="2800" b="1" dirty="0">
                <a:effectLst>
                  <a:outerShdw blurRad="38100" dist="38100" dir="2700000" algn="tl">
                    <a:srgbClr val="000000">
                      <a:alpha val="43137"/>
                    </a:srgbClr>
                  </a:outerShdw>
                </a:effectLst>
                <a:latin typeface="Times New Roman" pitchFamily="18" charset="0"/>
                <a:cs typeface="Times New Roman" pitchFamily="18" charset="0"/>
              </a:rPr>
              <a:t>FAT area</a:t>
            </a:r>
          </a:p>
        </p:txBody>
      </p:sp>
      <p:sp>
        <p:nvSpPr>
          <p:cNvPr id="7177" name="Text Box 9"/>
          <p:cNvSpPr txBox="1">
            <a:spLocks noChangeArrowheads="1"/>
          </p:cNvSpPr>
          <p:nvPr/>
        </p:nvSpPr>
        <p:spPr bwMode="auto">
          <a:xfrm>
            <a:off x="5562600" y="1466850"/>
            <a:ext cx="1743747" cy="523220"/>
          </a:xfrm>
          <a:prstGeom prst="rect">
            <a:avLst/>
          </a:prstGeom>
          <a:noFill/>
          <a:ln w="9525">
            <a:noFill/>
            <a:miter lim="800000"/>
            <a:headEnd/>
            <a:tailEnd/>
          </a:ln>
        </p:spPr>
        <p:txBody>
          <a:bodyPr wrap="none">
            <a:spAutoFit/>
          </a:bodyPr>
          <a:lstStyle/>
          <a:p>
            <a:r>
              <a:rPr lang="en-US" sz="2800" b="1" dirty="0">
                <a:effectLst>
                  <a:outerShdw blurRad="38100" dist="38100" dir="2700000" algn="tl">
                    <a:srgbClr val="000000">
                      <a:alpha val="43137"/>
                    </a:srgbClr>
                  </a:outerShdw>
                </a:effectLst>
                <a:latin typeface="Times New Roman" pitchFamily="18" charset="0"/>
                <a:cs typeface="Times New Roman" pitchFamily="18" charset="0"/>
              </a:rPr>
              <a:t>Data Area</a:t>
            </a:r>
          </a:p>
        </p:txBody>
      </p:sp>
      <p:sp>
        <p:nvSpPr>
          <p:cNvPr id="10" name="Slide Number Placeholder 5"/>
          <p:cNvSpPr>
            <a:spLocks noGrp="1"/>
          </p:cNvSpPr>
          <p:nvPr>
            <p:ph type="sldNum" sz="quarter" idx="12"/>
          </p:nvPr>
        </p:nvSpPr>
        <p:spPr>
          <a:xfrm>
            <a:off x="8070850" y="6172200"/>
            <a:ext cx="768350" cy="457200"/>
          </a:xfrm>
          <a:noFill/>
        </p:spPr>
        <p:txBody>
          <a:bodyPr/>
          <a:lstStyle/>
          <a:p>
            <a:fld id="{CC941794-6EDC-4502-8330-BB943E511C3D}" type="slidenum">
              <a:rPr lang="en-US" smtClean="0"/>
              <a:pPr/>
              <a:t>20</a:t>
            </a:fld>
            <a:endParaRPr lang="en-US" dirty="0"/>
          </a:p>
        </p:txBody>
      </p:sp>
      <p:sp>
        <p:nvSpPr>
          <p:cNvPr id="11" name="Rectangle 2"/>
          <p:cNvSpPr txBox="1">
            <a:spLocks noChangeArrowheads="1"/>
          </p:cNvSpPr>
          <p:nvPr/>
        </p:nvSpPr>
        <p:spPr>
          <a:xfrm>
            <a:off x="152400" y="152400"/>
            <a:ext cx="8934171" cy="762000"/>
          </a:xfrm>
          <a:prstGeom prst="rect">
            <a:avLst/>
          </a:prstGeom>
        </p:spPr>
        <p:txBody>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Data Structure of a Partition Boot Sector (cont’d)</a:t>
            </a:r>
          </a:p>
        </p:txBody>
      </p:sp>
      <p:pic>
        <p:nvPicPr>
          <p:cNvPr id="2050" name="Picture 2" descr="http://depts.alverno.edu/cil/basic/navigation/nav-images/filedirector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8546" y="2841533"/>
            <a:ext cx="4419600" cy="309372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
          <p:cNvSpPr txBox="1">
            <a:spLocks noChangeArrowheads="1"/>
          </p:cNvSpPr>
          <p:nvPr/>
        </p:nvSpPr>
        <p:spPr bwMode="auto">
          <a:xfrm>
            <a:off x="625827" y="5998571"/>
            <a:ext cx="7772400" cy="56533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b="1" u="none"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II. root directory</a:t>
            </a:r>
          </a:p>
        </p:txBody>
      </p:sp>
      <p:sp>
        <p:nvSpPr>
          <p:cNvPr id="14" name="Rectangle 13"/>
          <p:cNvSpPr/>
          <p:nvPr/>
        </p:nvSpPr>
        <p:spPr bwMode="auto">
          <a:xfrm>
            <a:off x="1790700" y="2819400"/>
            <a:ext cx="5524500" cy="762000"/>
          </a:xfrm>
          <a:prstGeom prst="rect">
            <a:avLst/>
          </a:prstGeom>
          <a:noFill/>
          <a:ln w="2857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US" sz="2400" b="0" i="0" u="none" strike="noStrike" cap="none" normalizeH="0" baseline="0">
              <a:ln>
                <a:noFill/>
              </a:ln>
              <a:solidFill>
                <a:schemeClr val="tx1"/>
              </a:solidFill>
              <a:effectLst/>
              <a:latin typeface="Comic Sans MS" pitchFamily="66" charset="0"/>
            </a:endParaRPr>
          </a:p>
        </p:txBody>
      </p:sp>
      <p:sp>
        <p:nvSpPr>
          <p:cNvPr id="15" name="AutoShape 9"/>
          <p:cNvSpPr>
            <a:spLocks noChangeArrowheads="1"/>
          </p:cNvSpPr>
          <p:nvPr/>
        </p:nvSpPr>
        <p:spPr bwMode="auto">
          <a:xfrm>
            <a:off x="5943601" y="4114800"/>
            <a:ext cx="3162300" cy="1295400"/>
          </a:xfrm>
          <a:prstGeom prst="cloudCallout">
            <a:avLst>
              <a:gd name="adj1" fmla="val -99976"/>
              <a:gd name="adj2" fmla="val -139174"/>
            </a:avLst>
          </a:prstGeom>
          <a:solidFill>
            <a:schemeClr val="accent1"/>
          </a:solidFill>
          <a:ln w="9525">
            <a:solidFill>
              <a:schemeClr val="tx1"/>
            </a:solidFill>
            <a:round/>
            <a:headEnd/>
            <a:tailEnd/>
          </a:ln>
        </p:spPr>
        <p:txBody>
          <a:bodyPr/>
          <a:lstStyle/>
          <a:p>
            <a:pPr algn="ctr"/>
            <a:r>
              <a:rPr lang="en-CA" sz="2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The first or top-most directory in a hierarchy</a:t>
            </a:r>
            <a:endParaRPr lang="en-US" sz="2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6474" y="1524000"/>
            <a:ext cx="1308926" cy="871038"/>
          </a:xfrm>
          <a:prstGeom prst="rect">
            <a:avLst/>
          </a:prstGeom>
        </p:spPr>
      </p:pic>
      <p:sp>
        <p:nvSpPr>
          <p:cNvPr id="17" name="Text Box 8"/>
          <p:cNvSpPr txBox="1">
            <a:spLocks noChangeArrowheads="1"/>
          </p:cNvSpPr>
          <p:nvPr/>
        </p:nvSpPr>
        <p:spPr bwMode="auto">
          <a:xfrm>
            <a:off x="0" y="4114800"/>
            <a:ext cx="2242119" cy="1631216"/>
          </a:xfrm>
          <a:prstGeom prst="rect">
            <a:avLst/>
          </a:prstGeom>
          <a:noFill/>
          <a:ln w="9525">
            <a:noFill/>
            <a:miter lim="800000"/>
            <a:headEnd/>
            <a:tailEnd/>
          </a:ln>
        </p:spPr>
        <p:txBody>
          <a:bodyPr wrap="square">
            <a:spAutoFit/>
          </a:bodyPr>
          <a:lstStyle/>
          <a:p>
            <a:pPr algn="just"/>
            <a:r>
              <a:rPr lang="en-US" sz="2000" b="1"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Maximum number of files (entries) in the root </a:t>
            </a:r>
            <a:r>
              <a:rPr lang="en-US" sz="2000" b="1" dirty="0" err="1">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dir</a:t>
            </a:r>
            <a:r>
              <a:rPr lang="en-US" sz="2000" b="1"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 for FAT12/16. </a:t>
            </a:r>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(Not for FAT32)</a:t>
            </a:r>
          </a:p>
        </p:txBody>
      </p:sp>
      <p:cxnSp>
        <p:nvCxnSpPr>
          <p:cNvPr id="18" name="Straight Arrow Connector 17"/>
          <p:cNvCxnSpPr/>
          <p:nvPr/>
        </p:nvCxnSpPr>
        <p:spPr bwMode="auto">
          <a:xfrm>
            <a:off x="2286000" y="4876800"/>
            <a:ext cx="533400" cy="1588"/>
          </a:xfrm>
          <a:prstGeom prst="straightConnector1">
            <a:avLst/>
          </a:prstGeom>
          <a:noFill/>
          <a:ln w="82550" cap="flat" cmpd="sng" algn="ctr">
            <a:solidFill>
              <a:srgbClr val="FF0000"/>
            </a:solidFill>
            <a:prstDash val="solid"/>
            <a:round/>
            <a:headEnd type="none" w="med" len="med"/>
            <a:tailEnd type="triangle"/>
          </a:ln>
          <a:effectLst/>
        </p:spPr>
      </p:cxnSp>
      <p:pic>
        <p:nvPicPr>
          <p:cNvPr id="4" name="Picture 3"/>
          <p:cNvPicPr>
            <a:picLocks noChangeAspect="1"/>
          </p:cNvPicPr>
          <p:nvPr/>
        </p:nvPicPr>
        <p:blipFill>
          <a:blip r:embed="rId5"/>
          <a:stretch>
            <a:fillRect/>
          </a:stretch>
        </p:blipFill>
        <p:spPr>
          <a:xfrm>
            <a:off x="1546693" y="5679363"/>
            <a:ext cx="799632" cy="815982"/>
          </a:xfrm>
          <a:prstGeom prst="rect">
            <a:avLst/>
          </a:prstGeom>
        </p:spPr>
      </p:pic>
      <p:sp>
        <p:nvSpPr>
          <p:cNvPr id="21" name="AutoShape 9"/>
          <p:cNvSpPr>
            <a:spLocks noChangeArrowheads="1"/>
          </p:cNvSpPr>
          <p:nvPr/>
        </p:nvSpPr>
        <p:spPr bwMode="auto">
          <a:xfrm>
            <a:off x="6980413" y="2438399"/>
            <a:ext cx="2106159" cy="824937"/>
          </a:xfrm>
          <a:prstGeom prst="cloudCallout">
            <a:avLst>
              <a:gd name="adj1" fmla="val -37822"/>
              <a:gd name="adj2" fmla="val 28759"/>
            </a:avLst>
          </a:prstGeom>
          <a:solidFill>
            <a:schemeClr val="accent1"/>
          </a:solidFill>
          <a:ln w="9525">
            <a:solidFill>
              <a:schemeClr val="tx1"/>
            </a:solidFill>
            <a:round/>
            <a:headEnd/>
            <a:tailEnd/>
          </a:ln>
        </p:spPr>
        <p:txBody>
          <a:bodyPr/>
          <a:lstStyle/>
          <a:p>
            <a:pPr algn="ctr"/>
            <a:r>
              <a:rPr lang="en-US" sz="20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Not for FAT32?</a:t>
            </a:r>
          </a:p>
        </p:txBody>
      </p:sp>
    </p:spTree>
    <p:extLst>
      <p:ext uri="{BB962C8B-B14F-4D97-AF65-F5344CB8AC3E}">
        <p14:creationId xmlns:p14="http://schemas.microsoft.com/office/powerpoint/2010/main" val="4023234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125493783"/>
              </p:ext>
            </p:extLst>
          </p:nvPr>
        </p:nvGraphicFramePr>
        <p:xfrm>
          <a:off x="609600" y="1066800"/>
          <a:ext cx="8001000" cy="4770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774816033"/>
                    </a:ext>
                  </a:extLst>
                </a:gridCol>
                <a:gridCol w="5410200">
                  <a:extLst>
                    <a:ext uri="{9D8B030D-6E8A-4147-A177-3AD203B41FA5}">
                      <a16:colId xmlns:a16="http://schemas.microsoft.com/office/drawing/2014/main" val="2275379780"/>
                    </a:ext>
                  </a:extLst>
                </a:gridCol>
                <a:gridCol w="1295400">
                  <a:extLst>
                    <a:ext uri="{9D8B030D-6E8A-4147-A177-3AD203B41FA5}">
                      <a16:colId xmlns:a16="http://schemas.microsoft.com/office/drawing/2014/main" val="476176987"/>
                    </a:ext>
                  </a:extLst>
                </a:gridCol>
              </a:tblGrid>
              <a:tr h="152400">
                <a:tc>
                  <a:txBody>
                    <a:bodyPr/>
                    <a:lstStyle/>
                    <a:p>
                      <a:pPr algn="ctr"/>
                      <a:r>
                        <a:rPr lang="en-US" sz="1800" dirty="0">
                          <a:latin typeface="Times New Roman" panose="02020603050405020304" pitchFamily="18" charset="0"/>
                          <a:cs typeface="Times New Roman" panose="02020603050405020304" pitchFamily="18" charset="0"/>
                        </a:rPr>
                        <a:t>byte range</a:t>
                      </a:r>
                    </a:p>
                  </a:txBody>
                  <a:tcPr/>
                </a:tc>
                <a:tc>
                  <a:txBody>
                    <a:bodyPr/>
                    <a:lstStyle/>
                    <a:p>
                      <a:pPr algn="ctr"/>
                      <a:r>
                        <a:rPr lang="en-US" sz="1800" dirty="0">
                          <a:latin typeface="Times New Roman" panose="02020603050405020304" pitchFamily="18" charset="0"/>
                          <a:cs typeface="Times New Roman" panose="02020603050405020304" pitchFamily="18" charset="0"/>
                        </a:rPr>
                        <a:t>Description</a:t>
                      </a:r>
                    </a:p>
                  </a:txBody>
                  <a:tcPr/>
                </a:tc>
                <a:tc>
                  <a:txBody>
                    <a:bodyPr/>
                    <a:lstStyle/>
                    <a:p>
                      <a:pPr algn="ctr"/>
                      <a:r>
                        <a:rPr lang="en-US" sz="1800" dirty="0">
                          <a:latin typeface="Times New Roman" panose="02020603050405020304" pitchFamily="18" charset="0"/>
                          <a:cs typeface="Times New Roman" panose="02020603050405020304" pitchFamily="18" charset="0"/>
                        </a:rPr>
                        <a:t>Essential</a:t>
                      </a:r>
                    </a:p>
                  </a:txBody>
                  <a:tcPr/>
                </a:tc>
                <a:extLst>
                  <a:ext uri="{0D108BD9-81ED-4DB2-BD59-A6C34878D82A}">
                    <a16:rowId xmlns:a16="http://schemas.microsoft.com/office/drawing/2014/main" val="3155980445"/>
                  </a:ext>
                </a:extLst>
              </a:tr>
              <a:tr h="370840">
                <a:tc>
                  <a:txBody>
                    <a:bodyPr/>
                    <a:lstStyle/>
                    <a:p>
                      <a:pPr algn="ctr"/>
                      <a:r>
                        <a:rPr lang="en-US" sz="1800" dirty="0">
                          <a:latin typeface="Times New Roman" panose="02020603050405020304" pitchFamily="18" charset="0"/>
                          <a:cs typeface="Times New Roman" panose="02020603050405020304" pitchFamily="18" charset="0"/>
                        </a:rPr>
                        <a:t>0-35</a:t>
                      </a:r>
                    </a:p>
                  </a:txBody>
                  <a:tcPr/>
                </a:tc>
                <a:tc>
                  <a:txBody>
                    <a:bodyPr/>
                    <a:lstStyle/>
                    <a:p>
                      <a:pPr algn="just"/>
                      <a:r>
                        <a:rPr lang="en-US" sz="1800" b="1" dirty="0">
                          <a:latin typeface="Times New Roman" panose="02020603050405020304" pitchFamily="18" charset="0"/>
                          <a:cs typeface="Times New Roman" panose="02020603050405020304" pitchFamily="18" charset="0"/>
                        </a:rPr>
                        <a:t>See Table in the previous slide</a:t>
                      </a:r>
                    </a:p>
                  </a:txBody>
                  <a:tcPr/>
                </a:tc>
                <a:tc>
                  <a:txBody>
                    <a:bodyPr/>
                    <a:lstStyle/>
                    <a:p>
                      <a:pPr algn="ctr"/>
                      <a:r>
                        <a:rPr lang="en-US" sz="1800" b="1" dirty="0">
                          <a:latin typeface="Times New Roman" panose="02020603050405020304" pitchFamily="18" charset="0"/>
                          <a:cs typeface="Times New Roman" panose="02020603050405020304" pitchFamily="18" charset="0"/>
                        </a:rPr>
                        <a:t>Yes</a:t>
                      </a:r>
                    </a:p>
                  </a:txBody>
                  <a:tcPr/>
                </a:tc>
                <a:extLst>
                  <a:ext uri="{0D108BD9-81ED-4DB2-BD59-A6C34878D82A}">
                    <a16:rowId xmlns:a16="http://schemas.microsoft.com/office/drawing/2014/main" val="147985553"/>
                  </a:ext>
                </a:extLst>
              </a:tr>
              <a:tr h="370840">
                <a:tc>
                  <a:txBody>
                    <a:bodyPr/>
                    <a:lstStyle/>
                    <a:p>
                      <a:pPr algn="ctr"/>
                      <a:r>
                        <a:rPr lang="en-US" sz="1800" dirty="0">
                          <a:latin typeface="Times New Roman" panose="02020603050405020304" pitchFamily="18" charset="0"/>
                          <a:cs typeface="Times New Roman" panose="02020603050405020304" pitchFamily="18" charset="0"/>
                        </a:rPr>
                        <a:t>36-36</a:t>
                      </a:r>
                    </a:p>
                  </a:txBody>
                  <a:tcPr/>
                </a:tc>
                <a:tc>
                  <a:txBody>
                    <a:bodyPr/>
                    <a:lstStyle/>
                    <a:p>
                      <a:pPr algn="just"/>
                      <a:r>
                        <a:rPr lang="en-US" sz="1800" dirty="0">
                          <a:latin typeface="Times New Roman" panose="02020603050405020304" pitchFamily="18" charset="0"/>
                          <a:cs typeface="Times New Roman" panose="02020603050405020304" pitchFamily="18" charset="0"/>
                        </a:rPr>
                        <a:t>BIOS INT 13h drive number</a:t>
                      </a:r>
                    </a:p>
                  </a:txBody>
                  <a:tcPr/>
                </a:tc>
                <a:tc>
                  <a:txBody>
                    <a:bodyPr/>
                    <a:lstStyle/>
                    <a:p>
                      <a:pPr algn="ctr"/>
                      <a:r>
                        <a:rPr lang="en-US" sz="1800" dirty="0">
                          <a:latin typeface="Times New Roman" panose="02020603050405020304" pitchFamily="18" charset="0"/>
                          <a:cs typeface="Times New Roman" panose="02020603050405020304" pitchFamily="18" charset="0"/>
                        </a:rPr>
                        <a:t>No</a:t>
                      </a:r>
                    </a:p>
                  </a:txBody>
                  <a:tcPr/>
                </a:tc>
                <a:extLst>
                  <a:ext uri="{0D108BD9-81ED-4DB2-BD59-A6C34878D82A}">
                    <a16:rowId xmlns:a16="http://schemas.microsoft.com/office/drawing/2014/main" val="2560409792"/>
                  </a:ext>
                </a:extLst>
              </a:tr>
              <a:tr h="370840">
                <a:tc>
                  <a:txBody>
                    <a:bodyPr/>
                    <a:lstStyle/>
                    <a:p>
                      <a:pPr algn="ctr"/>
                      <a:r>
                        <a:rPr lang="en-US" sz="1800" dirty="0">
                          <a:latin typeface="Times New Roman" panose="02020603050405020304" pitchFamily="18" charset="0"/>
                          <a:cs typeface="Times New Roman" panose="02020603050405020304" pitchFamily="18" charset="0"/>
                        </a:rPr>
                        <a:t>37-37</a:t>
                      </a:r>
                    </a:p>
                  </a:txBody>
                  <a:tcPr/>
                </a:tc>
                <a:tc>
                  <a:txBody>
                    <a:bodyPr/>
                    <a:lstStyle/>
                    <a:p>
                      <a:pPr algn="just"/>
                      <a:r>
                        <a:rPr lang="en-US" sz="1800" b="1" dirty="0">
                          <a:solidFill>
                            <a:srgbClr val="FF0000"/>
                          </a:solidFill>
                          <a:latin typeface="Times New Roman" panose="02020603050405020304" pitchFamily="18" charset="0"/>
                          <a:cs typeface="Times New Roman" panose="02020603050405020304" pitchFamily="18" charset="0"/>
                        </a:rPr>
                        <a:t>Not used</a:t>
                      </a:r>
                    </a:p>
                  </a:txBody>
                  <a:tcPr/>
                </a:tc>
                <a:tc>
                  <a:txBody>
                    <a:bodyPr/>
                    <a:lstStyle/>
                    <a:p>
                      <a:pPr algn="ctr"/>
                      <a:r>
                        <a:rPr lang="en-US" sz="1800" dirty="0">
                          <a:latin typeface="Times New Roman" panose="02020603050405020304" pitchFamily="18" charset="0"/>
                          <a:cs typeface="Times New Roman" panose="02020603050405020304" pitchFamily="18" charset="0"/>
                        </a:rPr>
                        <a:t>No</a:t>
                      </a:r>
                    </a:p>
                  </a:txBody>
                  <a:tcPr/>
                </a:tc>
                <a:extLst>
                  <a:ext uri="{0D108BD9-81ED-4DB2-BD59-A6C34878D82A}">
                    <a16:rowId xmlns:a16="http://schemas.microsoft.com/office/drawing/2014/main" val="704641033"/>
                  </a:ext>
                </a:extLst>
              </a:tr>
              <a:tr h="370840">
                <a:tc>
                  <a:txBody>
                    <a:bodyPr/>
                    <a:lstStyle/>
                    <a:p>
                      <a:pPr algn="ctr"/>
                      <a:r>
                        <a:rPr lang="en-US" sz="1800" dirty="0">
                          <a:latin typeface="Times New Roman" panose="02020603050405020304" pitchFamily="18" charset="0"/>
                          <a:cs typeface="Times New Roman" panose="02020603050405020304" pitchFamily="18" charset="0"/>
                        </a:rPr>
                        <a:t>38-38</a:t>
                      </a:r>
                    </a:p>
                  </a:txBody>
                  <a:tcPr/>
                </a:tc>
                <a:tc>
                  <a:txBody>
                    <a:bodyPr/>
                    <a:lstStyle/>
                    <a:p>
                      <a:pPr algn="just"/>
                      <a:r>
                        <a:rPr lang="en-US" sz="1800" dirty="0">
                          <a:latin typeface="Times New Roman" panose="02020603050405020304" pitchFamily="18" charset="0"/>
                          <a:cs typeface="Times New Roman" panose="02020603050405020304" pitchFamily="18" charset="0"/>
                        </a:rPr>
                        <a:t>Extended boot signature to identify if the next three values are valid. The signature is 0x29</a:t>
                      </a:r>
                    </a:p>
                  </a:txBody>
                  <a:tcPr/>
                </a:tc>
                <a:tc>
                  <a:txBody>
                    <a:bodyPr/>
                    <a:lstStyle/>
                    <a:p>
                      <a:pPr algn="ctr"/>
                      <a:r>
                        <a:rPr lang="en-US" sz="1800" dirty="0">
                          <a:latin typeface="Times New Roman" panose="02020603050405020304" pitchFamily="18" charset="0"/>
                          <a:cs typeface="Times New Roman" panose="02020603050405020304" pitchFamily="18" charset="0"/>
                        </a:rPr>
                        <a:t>No</a:t>
                      </a:r>
                    </a:p>
                  </a:txBody>
                  <a:tcPr/>
                </a:tc>
                <a:extLst>
                  <a:ext uri="{0D108BD9-81ED-4DB2-BD59-A6C34878D82A}">
                    <a16:rowId xmlns:a16="http://schemas.microsoft.com/office/drawing/2014/main" val="4039463209"/>
                  </a:ext>
                </a:extLst>
              </a:tr>
              <a:tr h="370840">
                <a:tc>
                  <a:txBody>
                    <a:bodyPr/>
                    <a:lstStyle/>
                    <a:p>
                      <a:pPr algn="ctr"/>
                      <a:r>
                        <a:rPr lang="en-US" sz="1800" dirty="0">
                          <a:latin typeface="Times New Roman" panose="02020603050405020304" pitchFamily="18" charset="0"/>
                          <a:cs typeface="Times New Roman" panose="02020603050405020304" pitchFamily="18" charset="0"/>
                        </a:rPr>
                        <a:t>39-42</a:t>
                      </a:r>
                    </a:p>
                  </a:txBody>
                  <a:tcPr/>
                </a:tc>
                <a:tc>
                  <a:txBody>
                    <a:bodyPr/>
                    <a:lstStyle/>
                    <a:p>
                      <a:pPr algn="just"/>
                      <a:r>
                        <a:rPr lang="en-US" sz="1800" b="0" dirty="0">
                          <a:latin typeface="Times New Roman" panose="02020603050405020304" pitchFamily="18" charset="0"/>
                          <a:cs typeface="Times New Roman" panose="02020603050405020304" pitchFamily="18" charset="0"/>
                        </a:rPr>
                        <a:t>Volume serial number, which some versions of Windows will calculate based on the creation date and time</a:t>
                      </a:r>
                    </a:p>
                  </a:txBody>
                  <a:tcPr/>
                </a:tc>
                <a:tc>
                  <a:txBody>
                    <a:bodyPr/>
                    <a:lstStyle/>
                    <a:p>
                      <a:pPr algn="ctr"/>
                      <a:r>
                        <a:rPr lang="en-US" sz="1800" b="1" dirty="0">
                          <a:latin typeface="Times New Roman" panose="02020603050405020304" pitchFamily="18" charset="0"/>
                          <a:cs typeface="Times New Roman" panose="02020603050405020304" pitchFamily="18" charset="0"/>
                        </a:rPr>
                        <a:t>No</a:t>
                      </a:r>
                    </a:p>
                  </a:txBody>
                  <a:tcPr/>
                </a:tc>
                <a:extLst>
                  <a:ext uri="{0D108BD9-81ED-4DB2-BD59-A6C34878D82A}">
                    <a16:rowId xmlns:a16="http://schemas.microsoft.com/office/drawing/2014/main" val="2995772564"/>
                  </a:ext>
                </a:extLst>
              </a:tr>
              <a:tr h="370840">
                <a:tc>
                  <a:txBody>
                    <a:bodyPr/>
                    <a:lstStyle/>
                    <a:p>
                      <a:pPr algn="ctr"/>
                      <a:r>
                        <a:rPr lang="en-US" sz="1800" dirty="0">
                          <a:latin typeface="Times New Roman" panose="02020603050405020304" pitchFamily="18" charset="0"/>
                          <a:cs typeface="Times New Roman" panose="02020603050405020304" pitchFamily="18" charset="0"/>
                        </a:rPr>
                        <a:t>43-53</a:t>
                      </a:r>
                    </a:p>
                  </a:txBody>
                  <a:tcPr/>
                </a:tc>
                <a:tc>
                  <a:txBody>
                    <a:bodyPr/>
                    <a:lstStyle/>
                    <a:p>
                      <a:pPr algn="just"/>
                      <a:r>
                        <a:rPr lang="en-US" sz="1800" dirty="0">
                          <a:latin typeface="Times New Roman" panose="02020603050405020304" pitchFamily="18" charset="0"/>
                          <a:cs typeface="Times New Roman" panose="02020603050405020304" pitchFamily="18" charset="0"/>
                        </a:rPr>
                        <a:t>Volume label in ASCII. The user chooses this value when creating the file system</a:t>
                      </a:r>
                    </a:p>
                  </a:txBody>
                  <a:tcPr/>
                </a:tc>
                <a:tc>
                  <a:txBody>
                    <a:bodyPr/>
                    <a:lstStyle/>
                    <a:p>
                      <a:pPr algn="ctr"/>
                      <a:r>
                        <a:rPr lang="en-US" sz="1800" dirty="0">
                          <a:latin typeface="Times New Roman" panose="02020603050405020304" pitchFamily="18" charset="0"/>
                          <a:cs typeface="Times New Roman" panose="02020603050405020304" pitchFamily="18" charset="0"/>
                        </a:rPr>
                        <a:t>No</a:t>
                      </a:r>
                    </a:p>
                  </a:txBody>
                  <a:tcPr/>
                </a:tc>
                <a:extLst>
                  <a:ext uri="{0D108BD9-81ED-4DB2-BD59-A6C34878D82A}">
                    <a16:rowId xmlns:a16="http://schemas.microsoft.com/office/drawing/2014/main" val="570383963"/>
                  </a:ext>
                </a:extLst>
              </a:tr>
              <a:tr h="502920">
                <a:tc>
                  <a:txBody>
                    <a:bodyPr/>
                    <a:lstStyle/>
                    <a:p>
                      <a:pPr algn="ctr"/>
                      <a:r>
                        <a:rPr lang="en-US" sz="1800" dirty="0">
                          <a:latin typeface="Times New Roman" panose="02020603050405020304" pitchFamily="18" charset="0"/>
                          <a:cs typeface="Times New Roman" panose="02020603050405020304" pitchFamily="18" charset="0"/>
                        </a:rPr>
                        <a:t>54-61</a:t>
                      </a:r>
                    </a:p>
                  </a:txBody>
                  <a:tcPr>
                    <a:lnB w="12700" cap="flat" cmpd="sng" algn="ctr">
                      <a:solidFill>
                        <a:schemeClr val="tx1"/>
                      </a:solidFill>
                      <a:prstDash val="solid"/>
                      <a:round/>
                      <a:headEnd type="none" w="med" len="med"/>
                      <a:tailEnd type="none" w="med" len="med"/>
                    </a:lnB>
                  </a:tcPr>
                </a:tc>
                <a:tc>
                  <a:txBody>
                    <a:bodyPr/>
                    <a:lstStyle/>
                    <a:p>
                      <a:pPr algn="just"/>
                      <a:r>
                        <a:rPr lang="en-US" sz="1800" dirty="0">
                          <a:latin typeface="Times New Roman" panose="02020603050405020304" pitchFamily="18" charset="0"/>
                          <a:cs typeface="Times New Roman" panose="02020603050405020304" pitchFamily="18" charset="0"/>
                        </a:rPr>
                        <a:t>File system type label in ASCII. Standard values include "FAT", "FAT12", and "FAT16,", but nothing is required.</a:t>
                      </a:r>
                    </a:p>
                  </a:txBody>
                  <a:tcPr>
                    <a:lnB w="12700" cap="flat" cmpd="sng" algn="ctr">
                      <a:solidFill>
                        <a:schemeClr val="tx1"/>
                      </a:solidFill>
                      <a:prstDash val="solid"/>
                      <a:round/>
                      <a:headEnd type="none" w="med" len="med"/>
                      <a:tailEnd type="none" w="med" len="med"/>
                    </a:lnB>
                  </a:tcPr>
                </a:tc>
                <a:tc>
                  <a:txBody>
                    <a:bodyPr/>
                    <a:lstStyle/>
                    <a:p>
                      <a:pPr algn="ctr"/>
                      <a:r>
                        <a:rPr lang="en-US" sz="1800" dirty="0">
                          <a:latin typeface="Times New Roman" panose="02020603050405020304" pitchFamily="18" charset="0"/>
                          <a:cs typeface="Times New Roman" panose="02020603050405020304" pitchFamily="18" charset="0"/>
                        </a:rPr>
                        <a:t>No</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2996111"/>
                  </a:ext>
                </a:extLst>
              </a:tr>
              <a:tr h="252573">
                <a:tc>
                  <a:txBody>
                    <a:bodyPr/>
                    <a:lstStyle/>
                    <a:p>
                      <a:pPr algn="ctr"/>
                      <a:r>
                        <a:rPr lang="en-US" sz="1800" dirty="0">
                          <a:latin typeface="Times New Roman" panose="02020603050405020304" pitchFamily="18" charset="0"/>
                          <a:cs typeface="Times New Roman" panose="02020603050405020304" pitchFamily="18" charset="0"/>
                        </a:rPr>
                        <a:t>62-509</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b="1" dirty="0">
                          <a:solidFill>
                            <a:srgbClr val="FF0000"/>
                          </a:solidFill>
                          <a:latin typeface="Times New Roman" panose="02020603050405020304" pitchFamily="18" charset="0"/>
                          <a:cs typeface="Times New Roman" panose="02020603050405020304" pitchFamily="18" charset="0"/>
                        </a:rPr>
                        <a:t>Not used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Times New Roman" panose="02020603050405020304" pitchFamily="18" charset="0"/>
                          <a:cs typeface="Times New Roman" panose="02020603050405020304" pitchFamily="18" charset="0"/>
                        </a:rPr>
                        <a:t>No</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52573">
                <a:tc>
                  <a:txBody>
                    <a:bodyPr/>
                    <a:lstStyle/>
                    <a:p>
                      <a:pPr algn="ctr"/>
                      <a:r>
                        <a:rPr lang="en-US" sz="1800" dirty="0">
                          <a:latin typeface="Times New Roman" panose="02020603050405020304" pitchFamily="18" charset="0"/>
                          <a:cs typeface="Times New Roman" panose="02020603050405020304" pitchFamily="18" charset="0"/>
                        </a:rPr>
                        <a:t>510-511</a:t>
                      </a:r>
                    </a:p>
                  </a:txBody>
                  <a:tcPr>
                    <a:lnT w="12700" cap="flat" cmpd="sng" algn="ctr">
                      <a:solidFill>
                        <a:schemeClr val="tx1"/>
                      </a:solidFill>
                      <a:prstDash val="solid"/>
                      <a:round/>
                      <a:headEnd type="none" w="med" len="med"/>
                      <a:tailEnd type="none" w="med" len="med"/>
                    </a:lnT>
                  </a:tcPr>
                </a:tc>
                <a:tc>
                  <a:txBody>
                    <a:bodyPr/>
                    <a:lstStyle/>
                    <a:p>
                      <a:pPr algn="just"/>
                      <a:r>
                        <a:rPr lang="en-US" sz="1800" dirty="0">
                          <a:latin typeface="Times New Roman" panose="02020603050405020304" pitchFamily="18" charset="0"/>
                          <a:cs typeface="Times New Roman" panose="02020603050405020304" pitchFamily="18" charset="0"/>
                        </a:rPr>
                        <a:t>Signature value (0xAA55)</a:t>
                      </a:r>
                    </a:p>
                  </a:txBody>
                  <a:tcPr>
                    <a:lnT w="12700" cap="flat" cmpd="sng" algn="ctr">
                      <a:solidFill>
                        <a:schemeClr val="tx1"/>
                      </a:solidFill>
                      <a:prstDash val="solid"/>
                      <a:round/>
                      <a:headEnd type="none" w="med" len="med"/>
                      <a:tailEnd type="none" w="med" len="med"/>
                    </a:lnT>
                  </a:tcPr>
                </a:tc>
                <a:tc>
                  <a:txBody>
                    <a:bodyPr/>
                    <a:lstStyle/>
                    <a:p>
                      <a:pPr algn="ctr"/>
                      <a:r>
                        <a:rPr lang="en-US" sz="1800" dirty="0">
                          <a:latin typeface="Times New Roman" panose="02020603050405020304" pitchFamily="18" charset="0"/>
                          <a:cs typeface="Times New Roman" panose="02020603050405020304" pitchFamily="18" charset="0"/>
                        </a:rPr>
                        <a:t>No</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9"/>
                  </a:ext>
                </a:extLst>
              </a:tr>
            </a:tbl>
          </a:graphicData>
        </a:graphic>
      </p:graphicFrame>
      <p:sp>
        <p:nvSpPr>
          <p:cNvPr id="7" name="Rectangle 3"/>
          <p:cNvSpPr txBox="1">
            <a:spLocks noChangeArrowheads="1"/>
          </p:cNvSpPr>
          <p:nvPr/>
        </p:nvSpPr>
        <p:spPr bwMode="auto">
          <a:xfrm>
            <a:off x="405401" y="6057900"/>
            <a:ext cx="80772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ctr">
              <a:lnSpc>
                <a:spcPct val="80000"/>
              </a:lnSpc>
              <a:buFont typeface="ZapfDingbats" pitchFamily="82" charset="2"/>
              <a:buNone/>
            </a:pPr>
            <a:r>
              <a:rPr lang="en-US" sz="2000" kern="0">
                <a:latin typeface="Times New Roman" pitchFamily="18" charset="0"/>
                <a:cs typeface="Times New Roman" pitchFamily="18" charset="0"/>
              </a:rPr>
              <a:t>Data structure for the remainder of the FAT12/16 boot sector.</a:t>
            </a:r>
            <a:endParaRPr lang="en-US" sz="2000" kern="0" dirty="0">
              <a:latin typeface="Times New Roman" pitchFamily="18" charset="0"/>
              <a:cs typeface="Times New Roman" pitchFamily="18" charset="0"/>
            </a:endParaRPr>
          </a:p>
        </p:txBody>
      </p:sp>
      <p:cxnSp>
        <p:nvCxnSpPr>
          <p:cNvPr id="9" name="Straight Arrow Connector 8"/>
          <p:cNvCxnSpPr/>
          <p:nvPr/>
        </p:nvCxnSpPr>
        <p:spPr bwMode="auto">
          <a:xfrm>
            <a:off x="38100" y="5637212"/>
            <a:ext cx="571500" cy="1588"/>
          </a:xfrm>
          <a:prstGeom prst="straightConnector1">
            <a:avLst/>
          </a:prstGeom>
          <a:noFill/>
          <a:ln w="66675" cap="flat" cmpd="sng" algn="ctr">
            <a:solidFill>
              <a:srgbClr val="FF0000"/>
            </a:solidFill>
            <a:prstDash val="solid"/>
            <a:round/>
            <a:headEnd type="none" w="med" len="med"/>
            <a:tailEnd type="triangle"/>
          </a:ln>
          <a:effectLst/>
        </p:spPr>
      </p:cxnSp>
      <p:sp>
        <p:nvSpPr>
          <p:cNvPr id="10" name="Rectangle 2">
            <a:extLst>
              <a:ext uri="{FF2B5EF4-FFF2-40B4-BE49-F238E27FC236}">
                <a16:creationId xmlns:a16="http://schemas.microsoft.com/office/drawing/2014/main" id="{1EEA5A9A-9AC6-4A62-9BD8-90BF9F9D60F4}"/>
              </a:ext>
            </a:extLst>
          </p:cNvPr>
          <p:cNvSpPr txBox="1">
            <a:spLocks noChangeArrowheads="1"/>
          </p:cNvSpPr>
          <p:nvPr/>
        </p:nvSpPr>
        <p:spPr>
          <a:xfrm>
            <a:off x="152400" y="152400"/>
            <a:ext cx="8934171" cy="762000"/>
          </a:xfrm>
          <a:prstGeom prst="rect">
            <a:avLst/>
          </a:prstGeom>
        </p:spPr>
        <p:txBody>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Data Structure of a Partition Boot Sector (cont’d)</a:t>
            </a:r>
          </a:p>
        </p:txBody>
      </p:sp>
    </p:spTree>
    <p:extLst>
      <p:ext uri="{BB962C8B-B14F-4D97-AF65-F5344CB8AC3E}">
        <p14:creationId xmlns:p14="http://schemas.microsoft.com/office/powerpoint/2010/main" val="1196207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Number Placeholder 3"/>
          <p:cNvSpPr>
            <a:spLocks noGrp="1"/>
          </p:cNvSpPr>
          <p:nvPr>
            <p:ph type="sldNum" sz="quarter" idx="12"/>
          </p:nvPr>
        </p:nvSpPr>
        <p:spPr>
          <a:noFill/>
        </p:spPr>
        <p:txBody>
          <a:bodyPr/>
          <a:lstStyle/>
          <a:p>
            <a:fld id="{ADF08897-527E-4178-8D8B-D64DBCCCFF9E}" type="slidenum">
              <a:rPr lang="zh-CN" altLang="en-US" smtClean="0">
                <a:ea typeface="SimSun" pitchFamily="2" charset="-122"/>
              </a:rPr>
              <a:pPr/>
              <a:t>22</a:t>
            </a:fld>
            <a:endParaRPr lang="en-US" altLang="zh-CN">
              <a:ea typeface="SimSun" pitchFamily="2" charset="-122"/>
            </a:endParaRPr>
          </a:p>
        </p:txBody>
      </p:sp>
      <p:sp>
        <p:nvSpPr>
          <p:cNvPr id="5" name="Title 1"/>
          <p:cNvSpPr>
            <a:spLocks noGrp="1"/>
          </p:cNvSpPr>
          <p:nvPr>
            <p:ph type="title"/>
          </p:nvPr>
        </p:nvSpPr>
        <p:spPr>
          <a:xfrm>
            <a:off x="762000" y="152400"/>
            <a:ext cx="7772400" cy="914400"/>
          </a:xfrm>
        </p:spPr>
        <p:txBody>
          <a:bodyPr/>
          <a:lstStyle/>
          <a:p>
            <a:pPr algn="ctr">
              <a:defRPr/>
            </a:pP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Data Structure of a MBR</a:t>
            </a:r>
            <a:endParaRPr lang="en-CA"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20836" name="Picture 3"/>
          <p:cNvPicPr>
            <a:picLocks noChangeAspect="1" noChangeArrowheads="1"/>
          </p:cNvPicPr>
          <p:nvPr/>
        </p:nvPicPr>
        <p:blipFill>
          <a:blip r:embed="rId3"/>
          <a:srcRect/>
          <a:stretch>
            <a:fillRect/>
          </a:stretch>
        </p:blipFill>
        <p:spPr bwMode="auto">
          <a:xfrm>
            <a:off x="1066800" y="914400"/>
            <a:ext cx="6927850" cy="5105400"/>
          </a:xfrm>
          <a:prstGeom prst="rect">
            <a:avLst/>
          </a:prstGeom>
          <a:noFill/>
          <a:ln w="9525">
            <a:noFill/>
            <a:miter lim="800000"/>
            <a:headEnd/>
            <a:tailEnd/>
          </a:ln>
        </p:spPr>
      </p:pic>
      <p:sp>
        <p:nvSpPr>
          <p:cNvPr id="120837" name="Text Box 5"/>
          <p:cNvSpPr txBox="1">
            <a:spLocks noChangeArrowheads="1"/>
          </p:cNvSpPr>
          <p:nvPr/>
        </p:nvSpPr>
        <p:spPr bwMode="auto">
          <a:xfrm>
            <a:off x="152400" y="6335713"/>
            <a:ext cx="6893875" cy="369332"/>
          </a:xfrm>
          <a:prstGeom prst="rect">
            <a:avLst/>
          </a:prstGeom>
          <a:noFill/>
          <a:ln w="9525">
            <a:noFill/>
            <a:miter lim="800000"/>
            <a:headEnd/>
            <a:tailEnd/>
          </a:ln>
        </p:spPr>
        <p:txBody>
          <a:bodyPr wrap="none">
            <a:spAutoFit/>
          </a:bodyPr>
          <a:lstStyle/>
          <a:p>
            <a:pPr eaLnBrk="0" hangingPunct="0"/>
            <a:r>
              <a:rPr lang="en-US" sz="1800" dirty="0">
                <a:latin typeface="Times New Roman" pitchFamily="18" charset="0"/>
                <a:cs typeface="Times New Roman" pitchFamily="18" charset="0"/>
              </a:rPr>
              <a:t>[1] Master boot record. http://en.wikipedia.org/wiki/Master_boot_record</a:t>
            </a:r>
          </a:p>
        </p:txBody>
      </p:sp>
      <p:pic>
        <p:nvPicPr>
          <p:cNvPr id="10" name="Picture 2" descr="http://tvisnotdead.files.wordpress.com/2010/12/brand-recall.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066800" cy="102712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flipV="1">
            <a:off x="4267200" y="4724400"/>
            <a:ext cx="2362200" cy="609600"/>
          </a:xfrm>
          <a:prstGeom prst="rect">
            <a:avLst/>
          </a:prstGeom>
          <a:noFill/>
          <a:ln w="349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2682916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AutoShape 5" descr="recover-FAT-volume-structure"/>
          <p:cNvSpPr>
            <a:spLocks noChangeAspect="1" noChangeArrowheads="1"/>
          </p:cNvSpPr>
          <p:nvPr/>
        </p:nvSpPr>
        <p:spPr bwMode="auto">
          <a:xfrm>
            <a:off x="4419600" y="3276600"/>
            <a:ext cx="304800" cy="304800"/>
          </a:xfrm>
          <a:prstGeom prst="rect">
            <a:avLst/>
          </a:prstGeom>
          <a:noFill/>
        </p:spPr>
        <p:txBody>
          <a:bodyPr/>
          <a:lstStyle/>
          <a:p>
            <a:endParaRPr lang="en-CA"/>
          </a:p>
        </p:txBody>
      </p:sp>
      <p:sp>
        <p:nvSpPr>
          <p:cNvPr id="8199" name="AutoShape 7" descr="recover-FAT-volume-structure"/>
          <p:cNvSpPr>
            <a:spLocks noChangeAspect="1" noChangeArrowheads="1"/>
          </p:cNvSpPr>
          <p:nvPr/>
        </p:nvSpPr>
        <p:spPr bwMode="auto">
          <a:xfrm>
            <a:off x="4419600" y="3276600"/>
            <a:ext cx="304800" cy="304800"/>
          </a:xfrm>
          <a:prstGeom prst="rect">
            <a:avLst/>
          </a:prstGeom>
          <a:noFill/>
        </p:spPr>
        <p:txBody>
          <a:bodyPr/>
          <a:lstStyle/>
          <a:p>
            <a:endParaRPr lang="en-CA"/>
          </a:p>
        </p:txBody>
      </p:sp>
      <p:sp>
        <p:nvSpPr>
          <p:cNvPr id="8" name="Slide Number Placeholder 5"/>
          <p:cNvSpPr>
            <a:spLocks noGrp="1"/>
          </p:cNvSpPr>
          <p:nvPr>
            <p:ph type="sldNum" sz="quarter" idx="12"/>
          </p:nvPr>
        </p:nvSpPr>
        <p:spPr>
          <a:xfrm>
            <a:off x="8077200" y="6477000"/>
            <a:ext cx="768350" cy="457200"/>
          </a:xfrm>
          <a:noFill/>
        </p:spPr>
        <p:txBody>
          <a:bodyPr/>
          <a:lstStyle/>
          <a:p>
            <a:fld id="{CC941794-6EDC-4502-8330-BB943E511C3D}" type="slidenum">
              <a:rPr lang="en-US" smtClean="0"/>
              <a:pPr/>
              <a:t>23</a:t>
            </a:fld>
            <a:endParaRPr lang="en-US" dirty="0"/>
          </a:p>
        </p:txBody>
      </p:sp>
      <p:pic>
        <p:nvPicPr>
          <p:cNvPr id="7169" name="Picture 1"/>
          <p:cNvPicPr>
            <a:picLocks noChangeAspect="1" noChangeArrowheads="1"/>
          </p:cNvPicPr>
          <p:nvPr/>
        </p:nvPicPr>
        <p:blipFill>
          <a:blip r:embed="rId3"/>
          <a:srcRect/>
          <a:stretch>
            <a:fillRect/>
          </a:stretch>
        </p:blipFill>
        <p:spPr bwMode="auto">
          <a:xfrm>
            <a:off x="1658471" y="762000"/>
            <a:ext cx="5809129" cy="5486400"/>
          </a:xfrm>
          <a:prstGeom prst="rect">
            <a:avLst/>
          </a:prstGeom>
          <a:noFill/>
          <a:ln w="9525">
            <a:noFill/>
            <a:miter lim="800000"/>
            <a:headEnd/>
            <a:tailEnd/>
          </a:ln>
          <a:effectLst/>
        </p:spPr>
      </p:pic>
      <p:sp>
        <p:nvSpPr>
          <p:cNvPr id="22" name="Rectangle 21"/>
          <p:cNvSpPr/>
          <p:nvPr/>
        </p:nvSpPr>
        <p:spPr bwMode="auto">
          <a:xfrm>
            <a:off x="1714500" y="4779962"/>
            <a:ext cx="5524500" cy="422056"/>
          </a:xfrm>
          <a:prstGeom prst="rect">
            <a:avLst/>
          </a:prstGeom>
          <a:noFill/>
          <a:ln w="2857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US" sz="2400" b="0" i="0" u="none" strike="noStrike" cap="none" normalizeH="0" baseline="0">
              <a:ln>
                <a:noFill/>
              </a:ln>
              <a:solidFill>
                <a:schemeClr val="tx1"/>
              </a:solidFill>
              <a:effectLst/>
              <a:latin typeface="Comic Sans MS" pitchFamily="66" charset="0"/>
            </a:endParaRPr>
          </a:p>
        </p:txBody>
      </p:sp>
      <p:sp>
        <p:nvSpPr>
          <p:cNvPr id="24" name="Rectangle 23"/>
          <p:cNvSpPr/>
          <p:nvPr/>
        </p:nvSpPr>
        <p:spPr bwMode="auto">
          <a:xfrm>
            <a:off x="1714500" y="2778344"/>
            <a:ext cx="5524500" cy="422056"/>
          </a:xfrm>
          <a:prstGeom prst="rect">
            <a:avLst/>
          </a:prstGeom>
          <a:noFill/>
          <a:ln w="2857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US" sz="2400" b="0" i="0" u="none" strike="noStrike" cap="none" normalizeH="0" baseline="0">
              <a:ln>
                <a:noFill/>
              </a:ln>
              <a:solidFill>
                <a:schemeClr val="tx1"/>
              </a:solidFill>
              <a:effectLst/>
              <a:latin typeface="Comic Sans MS" pitchFamily="66" charset="0"/>
            </a:endParaRPr>
          </a:p>
        </p:txBody>
      </p:sp>
      <p:cxnSp>
        <p:nvCxnSpPr>
          <p:cNvPr id="25" name="Straight Arrow Connector 24"/>
          <p:cNvCxnSpPr/>
          <p:nvPr/>
        </p:nvCxnSpPr>
        <p:spPr bwMode="auto">
          <a:xfrm>
            <a:off x="7247964" y="3048000"/>
            <a:ext cx="829236" cy="685800"/>
          </a:xfrm>
          <a:prstGeom prst="straightConnector1">
            <a:avLst/>
          </a:prstGeom>
          <a:noFill/>
          <a:ln w="66675" cap="flat" cmpd="sng" algn="ctr">
            <a:solidFill>
              <a:srgbClr val="FF0000"/>
            </a:solidFill>
            <a:prstDash val="solid"/>
            <a:round/>
            <a:headEnd type="none" w="med" len="med"/>
            <a:tailEnd type="triangle"/>
          </a:ln>
          <a:effectLst/>
        </p:spPr>
      </p:cxnSp>
      <p:cxnSp>
        <p:nvCxnSpPr>
          <p:cNvPr id="27" name="Straight Arrow Connector 26"/>
          <p:cNvCxnSpPr/>
          <p:nvPr/>
        </p:nvCxnSpPr>
        <p:spPr bwMode="auto">
          <a:xfrm flipV="1">
            <a:off x="7239000" y="4267200"/>
            <a:ext cx="762000" cy="685800"/>
          </a:xfrm>
          <a:prstGeom prst="straightConnector1">
            <a:avLst/>
          </a:prstGeom>
          <a:noFill/>
          <a:ln w="66675" cap="flat" cmpd="sng" algn="ctr">
            <a:solidFill>
              <a:srgbClr val="FF0000"/>
            </a:solidFill>
            <a:prstDash val="solid"/>
            <a:round/>
            <a:headEnd type="none" w="med" len="med"/>
            <a:tailEnd type="triangle"/>
          </a:ln>
          <a:effectLst/>
        </p:spPr>
      </p:cxnSp>
      <p:sp>
        <p:nvSpPr>
          <p:cNvPr id="32" name="Text Box 5"/>
          <p:cNvSpPr txBox="1">
            <a:spLocks noChangeArrowheads="1"/>
          </p:cNvSpPr>
          <p:nvPr/>
        </p:nvSpPr>
        <p:spPr bwMode="auto">
          <a:xfrm rot="10800000" flipV="1">
            <a:off x="7924800" y="3821668"/>
            <a:ext cx="1219200" cy="369332"/>
          </a:xfrm>
          <a:prstGeom prst="rect">
            <a:avLst/>
          </a:prstGeom>
          <a:noFill/>
          <a:ln w="9525">
            <a:noFill/>
            <a:miter lim="800000"/>
            <a:headEnd/>
            <a:tailEnd/>
          </a:ln>
        </p:spPr>
        <p:txBody>
          <a:bodyPr wrap="square">
            <a:spAutoFit/>
          </a:bodyPr>
          <a:lstStyle/>
          <a:p>
            <a:pPr>
              <a:spcBef>
                <a:spcPct val="0"/>
              </a:spcBef>
              <a:buClrTx/>
              <a:buSzTx/>
              <a:buFontTx/>
              <a:buNone/>
            </a:pPr>
            <a:r>
              <a:rPr lang="en-US" sz="1800" dirty="0">
                <a:solidFill>
                  <a:schemeClr val="accent6"/>
                </a:solidFill>
                <a:latin typeface="Times New Roman" pitchFamily="18" charset="0"/>
                <a:cs typeface="Times New Roman" pitchFamily="18" charset="0"/>
              </a:rPr>
              <a:t>FAT area</a:t>
            </a:r>
          </a:p>
        </p:txBody>
      </p:sp>
      <p:sp>
        <p:nvSpPr>
          <p:cNvPr id="26" name="AutoShape 9"/>
          <p:cNvSpPr>
            <a:spLocks noChangeArrowheads="1"/>
          </p:cNvSpPr>
          <p:nvPr/>
        </p:nvSpPr>
        <p:spPr bwMode="auto">
          <a:xfrm>
            <a:off x="7162800" y="4114800"/>
            <a:ext cx="1943100" cy="871149"/>
          </a:xfrm>
          <a:prstGeom prst="cloudCallout">
            <a:avLst>
              <a:gd name="adj1" fmla="val -37822"/>
              <a:gd name="adj2" fmla="val 28759"/>
            </a:avLst>
          </a:prstGeom>
          <a:solidFill>
            <a:schemeClr val="accent1"/>
          </a:solidFill>
          <a:ln w="9525">
            <a:solidFill>
              <a:schemeClr val="tx1"/>
            </a:solidFill>
            <a:round/>
            <a:headEnd/>
            <a:tailEnd/>
          </a:ln>
        </p:spPr>
        <p:txBody>
          <a:bodyPr/>
          <a:lstStyle/>
          <a:p>
            <a:pPr algn="ctr"/>
            <a:r>
              <a:rPr lang="en-US" sz="20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Not for FAT32?</a:t>
            </a:r>
          </a:p>
        </p:txBody>
      </p:sp>
      <p:cxnSp>
        <p:nvCxnSpPr>
          <p:cNvPr id="28" name="Straight Arrow Connector 27"/>
          <p:cNvCxnSpPr/>
          <p:nvPr/>
        </p:nvCxnSpPr>
        <p:spPr bwMode="auto">
          <a:xfrm>
            <a:off x="3276600" y="5178424"/>
            <a:ext cx="1447800" cy="0"/>
          </a:xfrm>
          <a:prstGeom prst="straightConnector1">
            <a:avLst/>
          </a:prstGeom>
          <a:noFill/>
          <a:ln w="66675" cap="flat" cmpd="sng" algn="ctr">
            <a:solidFill>
              <a:srgbClr val="FF0000"/>
            </a:solidFill>
            <a:prstDash val="solid"/>
            <a:round/>
            <a:headEnd type="none" w="med" len="med"/>
            <a:tailEnd type="none"/>
          </a:ln>
          <a:effectLst/>
        </p:spPr>
      </p:cxnSp>
      <p:sp>
        <p:nvSpPr>
          <p:cNvPr id="16" name="Rectangle 2">
            <a:extLst>
              <a:ext uri="{FF2B5EF4-FFF2-40B4-BE49-F238E27FC236}">
                <a16:creationId xmlns:a16="http://schemas.microsoft.com/office/drawing/2014/main" id="{07514BAD-116E-40E2-92D5-5A42A3C3F4AC}"/>
              </a:ext>
            </a:extLst>
          </p:cNvPr>
          <p:cNvSpPr txBox="1">
            <a:spLocks noChangeArrowheads="1"/>
          </p:cNvSpPr>
          <p:nvPr/>
        </p:nvSpPr>
        <p:spPr>
          <a:xfrm>
            <a:off x="152400" y="152400"/>
            <a:ext cx="8934171" cy="762000"/>
          </a:xfrm>
          <a:prstGeom prst="rect">
            <a:avLst/>
          </a:prstGeom>
        </p:spPr>
        <p:txBody>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Data Structure of a Partition Boot Sector (cont’d)</a:t>
            </a:r>
          </a:p>
        </p:txBody>
      </p:sp>
      <p:pic>
        <p:nvPicPr>
          <p:cNvPr id="2" name="Picture 1">
            <a:extLst>
              <a:ext uri="{FF2B5EF4-FFF2-40B4-BE49-F238E27FC236}">
                <a16:creationId xmlns:a16="http://schemas.microsoft.com/office/drawing/2014/main" id="{42934794-1CD0-41B6-8A23-6DAD615D76CE}"/>
              </a:ext>
            </a:extLst>
          </p:cNvPr>
          <p:cNvPicPr>
            <a:picLocks noChangeAspect="1"/>
          </p:cNvPicPr>
          <p:nvPr/>
        </p:nvPicPr>
        <p:blipFill>
          <a:blip r:embed="rId4"/>
          <a:stretch>
            <a:fillRect/>
          </a:stretch>
        </p:blipFill>
        <p:spPr>
          <a:xfrm>
            <a:off x="7507652" y="5753917"/>
            <a:ext cx="1377950" cy="723083"/>
          </a:xfrm>
          <a:prstGeom prst="rect">
            <a:avLst/>
          </a:prstGeom>
        </p:spPr>
      </p:pic>
    </p:spTree>
    <p:extLst>
      <p:ext uri="{BB962C8B-B14F-4D97-AF65-F5344CB8AC3E}">
        <p14:creationId xmlns:p14="http://schemas.microsoft.com/office/powerpoint/2010/main" val="87228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heckerboard(across)">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6934200" y="3276600"/>
            <a:ext cx="2209800" cy="1371600"/>
          </a:xfrm>
        </p:spPr>
        <p:txBody>
          <a:bodyPr/>
          <a:lstStyle/>
          <a:p>
            <a:pPr marL="0" indent="0" algn="ctr">
              <a:lnSpc>
                <a:spcPct val="80000"/>
              </a:lnSpc>
              <a:buNone/>
            </a:pPr>
            <a:r>
              <a:rPr lang="en-US" sz="2000" dirty="0">
                <a:latin typeface="Times New Roman" pitchFamily="18" charset="0"/>
                <a:cs typeface="Times New Roman" pitchFamily="18" charset="0"/>
              </a:rPr>
              <a:t>Data structure for the remainder of the </a:t>
            </a:r>
            <a:r>
              <a:rPr lang="en-US" sz="2000" b="1" dirty="0">
                <a:latin typeface="Times New Roman" pitchFamily="18" charset="0"/>
                <a:cs typeface="Times New Roman" pitchFamily="18" charset="0"/>
              </a:rPr>
              <a:t>FAT32</a:t>
            </a:r>
            <a:r>
              <a:rPr lang="en-US" sz="2000" dirty="0">
                <a:latin typeface="Times New Roman" pitchFamily="18" charset="0"/>
                <a:cs typeface="Times New Roman" pitchFamily="18" charset="0"/>
              </a:rPr>
              <a:t> boot sector.</a:t>
            </a:r>
          </a:p>
        </p:txBody>
      </p:sp>
      <p:sp>
        <p:nvSpPr>
          <p:cNvPr id="8197" name="AutoShape 5" descr="recover-FAT-volume-structure"/>
          <p:cNvSpPr>
            <a:spLocks noChangeAspect="1" noChangeArrowheads="1"/>
          </p:cNvSpPr>
          <p:nvPr/>
        </p:nvSpPr>
        <p:spPr bwMode="auto">
          <a:xfrm>
            <a:off x="4419600" y="3276600"/>
            <a:ext cx="304800" cy="304800"/>
          </a:xfrm>
          <a:prstGeom prst="rect">
            <a:avLst/>
          </a:prstGeom>
          <a:noFill/>
        </p:spPr>
        <p:txBody>
          <a:bodyPr/>
          <a:lstStyle/>
          <a:p>
            <a:endParaRPr lang="en-CA"/>
          </a:p>
        </p:txBody>
      </p:sp>
      <p:sp>
        <p:nvSpPr>
          <p:cNvPr id="8199" name="AutoShape 7" descr="recover-FAT-volume-structure"/>
          <p:cNvSpPr>
            <a:spLocks noChangeAspect="1" noChangeArrowheads="1"/>
          </p:cNvSpPr>
          <p:nvPr/>
        </p:nvSpPr>
        <p:spPr bwMode="auto">
          <a:xfrm>
            <a:off x="4419600" y="3276600"/>
            <a:ext cx="304800" cy="304800"/>
          </a:xfrm>
          <a:prstGeom prst="rect">
            <a:avLst/>
          </a:prstGeom>
          <a:noFill/>
        </p:spPr>
        <p:txBody>
          <a:bodyPr/>
          <a:lstStyle/>
          <a:p>
            <a:endParaRPr lang="en-CA"/>
          </a:p>
        </p:txBody>
      </p:sp>
      <p:sp>
        <p:nvSpPr>
          <p:cNvPr id="8" name="Slide Number Placeholder 5"/>
          <p:cNvSpPr>
            <a:spLocks noGrp="1"/>
          </p:cNvSpPr>
          <p:nvPr>
            <p:ph type="sldNum" sz="quarter" idx="12"/>
          </p:nvPr>
        </p:nvSpPr>
        <p:spPr>
          <a:xfrm>
            <a:off x="8077200" y="6477000"/>
            <a:ext cx="768350" cy="457200"/>
          </a:xfrm>
          <a:noFill/>
        </p:spPr>
        <p:txBody>
          <a:bodyPr/>
          <a:lstStyle/>
          <a:p>
            <a:fld id="{CC941794-6EDC-4502-8330-BB943E511C3D}" type="slidenum">
              <a:rPr lang="en-US" smtClean="0"/>
              <a:pPr/>
              <a:t>24</a:t>
            </a:fld>
            <a:endParaRPr lang="en-US" dirty="0"/>
          </a:p>
        </p:txBody>
      </p:sp>
      <p:cxnSp>
        <p:nvCxnSpPr>
          <p:cNvPr id="21" name="Straight Arrow Connector 20"/>
          <p:cNvCxnSpPr/>
          <p:nvPr/>
        </p:nvCxnSpPr>
        <p:spPr bwMode="auto">
          <a:xfrm>
            <a:off x="269082" y="1295400"/>
            <a:ext cx="1658471" cy="1588"/>
          </a:xfrm>
          <a:prstGeom prst="straightConnector1">
            <a:avLst/>
          </a:prstGeom>
          <a:noFill/>
          <a:ln w="66675" cap="flat" cmpd="sng" algn="ctr">
            <a:solidFill>
              <a:srgbClr val="FF0000"/>
            </a:solidFill>
            <a:prstDash val="solid"/>
            <a:round/>
            <a:headEnd type="none" w="med" len="med"/>
            <a:tailEnd type="triangle"/>
          </a:ln>
          <a:effectLst/>
        </p:spPr>
      </p:cxnSp>
      <p:pic>
        <p:nvPicPr>
          <p:cNvPr id="93186" name="Picture 2"/>
          <p:cNvPicPr>
            <a:picLocks noChangeAspect="1" noChangeArrowheads="1"/>
          </p:cNvPicPr>
          <p:nvPr/>
        </p:nvPicPr>
        <p:blipFill>
          <a:blip r:embed="rId3"/>
          <a:srcRect/>
          <a:stretch>
            <a:fillRect/>
          </a:stretch>
        </p:blipFill>
        <p:spPr bwMode="auto">
          <a:xfrm>
            <a:off x="1927553" y="685800"/>
            <a:ext cx="5006647" cy="6096000"/>
          </a:xfrm>
          <a:prstGeom prst="rect">
            <a:avLst/>
          </a:prstGeom>
          <a:noFill/>
          <a:ln w="9525">
            <a:noFill/>
            <a:miter lim="800000"/>
            <a:headEnd/>
            <a:tailEnd/>
          </a:ln>
          <a:effectLst/>
        </p:spPr>
      </p:pic>
      <p:cxnSp>
        <p:nvCxnSpPr>
          <p:cNvPr id="11" name="Straight Arrow Connector 10"/>
          <p:cNvCxnSpPr/>
          <p:nvPr/>
        </p:nvCxnSpPr>
        <p:spPr bwMode="auto">
          <a:xfrm>
            <a:off x="266700" y="2741612"/>
            <a:ext cx="1658471" cy="1588"/>
          </a:xfrm>
          <a:prstGeom prst="straightConnector1">
            <a:avLst/>
          </a:prstGeom>
          <a:noFill/>
          <a:ln w="66675" cap="flat" cmpd="sng" algn="ctr">
            <a:solidFill>
              <a:srgbClr val="FF0000"/>
            </a:solidFill>
            <a:prstDash val="solid"/>
            <a:round/>
            <a:headEnd type="none" w="med" len="med"/>
            <a:tailEnd type="triangle"/>
          </a:ln>
          <a:effectLst/>
        </p:spPr>
      </p:cxnSp>
      <p:cxnSp>
        <p:nvCxnSpPr>
          <p:cNvPr id="12" name="Straight Arrow Connector 11"/>
          <p:cNvCxnSpPr/>
          <p:nvPr/>
        </p:nvCxnSpPr>
        <p:spPr bwMode="auto">
          <a:xfrm>
            <a:off x="269082" y="3352800"/>
            <a:ext cx="1658471" cy="1588"/>
          </a:xfrm>
          <a:prstGeom prst="straightConnector1">
            <a:avLst/>
          </a:prstGeom>
          <a:noFill/>
          <a:ln w="66675" cap="flat" cmpd="sng" algn="ctr">
            <a:solidFill>
              <a:srgbClr val="FF0000"/>
            </a:solidFill>
            <a:prstDash val="solid"/>
            <a:round/>
            <a:headEnd type="none" w="med" len="med"/>
            <a:tailEnd type="triangle"/>
          </a:ln>
          <a:effectLst/>
        </p:spPr>
      </p:cxnSp>
      <p:cxnSp>
        <p:nvCxnSpPr>
          <p:cNvPr id="14" name="Straight Arrow Connector 13"/>
          <p:cNvCxnSpPr/>
          <p:nvPr/>
        </p:nvCxnSpPr>
        <p:spPr bwMode="auto">
          <a:xfrm>
            <a:off x="269082" y="3046412"/>
            <a:ext cx="1658471" cy="1588"/>
          </a:xfrm>
          <a:prstGeom prst="straightConnector1">
            <a:avLst/>
          </a:prstGeom>
          <a:noFill/>
          <a:ln w="66675" cap="flat" cmpd="sng" algn="ctr">
            <a:solidFill>
              <a:schemeClr val="accent2"/>
            </a:solidFill>
            <a:prstDash val="solid"/>
            <a:round/>
            <a:headEnd type="none" w="med" len="med"/>
            <a:tailEnd type="triangle"/>
          </a:ln>
          <a:effectLst/>
        </p:spPr>
      </p:cxnSp>
      <p:sp>
        <p:nvSpPr>
          <p:cNvPr id="15" name="Rectangle 14"/>
          <p:cNvSpPr/>
          <p:nvPr/>
        </p:nvSpPr>
        <p:spPr bwMode="auto">
          <a:xfrm>
            <a:off x="1981200" y="1179512"/>
            <a:ext cx="4724400" cy="230188"/>
          </a:xfrm>
          <a:prstGeom prst="rect">
            <a:avLst/>
          </a:prstGeom>
          <a:noFill/>
          <a:ln w="2857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US" sz="2400" b="0" i="0" u="none" strike="noStrike" cap="none" normalizeH="0" baseline="0">
              <a:ln>
                <a:noFill/>
              </a:ln>
              <a:solidFill>
                <a:schemeClr val="tx1"/>
              </a:solidFill>
              <a:effectLst/>
              <a:latin typeface="Comic Sans MS" pitchFamily="66" charset="0"/>
            </a:endParaRPr>
          </a:p>
        </p:txBody>
      </p:sp>
      <p:cxnSp>
        <p:nvCxnSpPr>
          <p:cNvPr id="17" name="Straight Arrow Connector 16"/>
          <p:cNvCxnSpPr/>
          <p:nvPr/>
        </p:nvCxnSpPr>
        <p:spPr bwMode="auto">
          <a:xfrm rot="16200000" flipH="1">
            <a:off x="6663018" y="1337982"/>
            <a:ext cx="838200" cy="753036"/>
          </a:xfrm>
          <a:prstGeom prst="straightConnector1">
            <a:avLst/>
          </a:prstGeom>
          <a:noFill/>
          <a:ln w="66675" cap="flat" cmpd="sng" algn="ctr">
            <a:solidFill>
              <a:srgbClr val="FF0000"/>
            </a:solidFill>
            <a:prstDash val="solid"/>
            <a:round/>
            <a:headEnd type="none" w="med" len="med"/>
            <a:tailEnd type="triangle"/>
          </a:ln>
          <a:effectLst/>
        </p:spPr>
      </p:cxnSp>
      <p:sp>
        <p:nvSpPr>
          <p:cNvPr id="18" name="Text Box 5"/>
          <p:cNvSpPr txBox="1">
            <a:spLocks noChangeArrowheads="1"/>
          </p:cNvSpPr>
          <p:nvPr/>
        </p:nvSpPr>
        <p:spPr bwMode="auto">
          <a:xfrm rot="10800000" flipV="1">
            <a:off x="7382436" y="2119699"/>
            <a:ext cx="1219200" cy="369332"/>
          </a:xfrm>
          <a:prstGeom prst="rect">
            <a:avLst/>
          </a:prstGeom>
          <a:noFill/>
          <a:ln w="9525">
            <a:noFill/>
            <a:miter lim="800000"/>
            <a:headEnd/>
            <a:tailEnd/>
          </a:ln>
        </p:spPr>
        <p:txBody>
          <a:bodyPr wrap="square">
            <a:spAutoFit/>
          </a:bodyPr>
          <a:lstStyle/>
          <a:p>
            <a:pPr>
              <a:spcBef>
                <a:spcPct val="0"/>
              </a:spcBef>
              <a:buClrTx/>
              <a:buSzTx/>
              <a:buFontTx/>
              <a:buNone/>
            </a:pPr>
            <a:r>
              <a:rPr lang="en-US" sz="1800" dirty="0">
                <a:solidFill>
                  <a:schemeClr val="accent6"/>
                </a:solidFill>
                <a:latin typeface="Times New Roman" pitchFamily="18" charset="0"/>
                <a:cs typeface="Times New Roman" pitchFamily="18" charset="0"/>
              </a:rPr>
              <a:t>FAT area</a:t>
            </a:r>
          </a:p>
        </p:txBody>
      </p:sp>
      <p:pic>
        <p:nvPicPr>
          <p:cNvPr id="2" name="Picture 1"/>
          <p:cNvPicPr>
            <a:picLocks noChangeAspect="1"/>
          </p:cNvPicPr>
          <p:nvPr/>
        </p:nvPicPr>
        <p:blipFill>
          <a:blip r:embed="rId4"/>
          <a:stretch>
            <a:fillRect/>
          </a:stretch>
        </p:blipFill>
        <p:spPr>
          <a:xfrm>
            <a:off x="6986586" y="2544081"/>
            <a:ext cx="519113" cy="503919"/>
          </a:xfrm>
          <a:prstGeom prst="rect">
            <a:avLst/>
          </a:prstGeom>
        </p:spPr>
      </p:pic>
      <p:cxnSp>
        <p:nvCxnSpPr>
          <p:cNvPr id="19" name="Straight Arrow Connector 18"/>
          <p:cNvCxnSpPr/>
          <p:nvPr/>
        </p:nvCxnSpPr>
        <p:spPr bwMode="auto">
          <a:xfrm>
            <a:off x="3784256" y="2845526"/>
            <a:ext cx="787744" cy="0"/>
          </a:xfrm>
          <a:prstGeom prst="straightConnector1">
            <a:avLst/>
          </a:prstGeom>
          <a:noFill/>
          <a:ln w="41275" cap="flat" cmpd="sng" algn="ctr">
            <a:solidFill>
              <a:srgbClr val="FF0000"/>
            </a:solidFill>
            <a:prstDash val="solid"/>
            <a:round/>
            <a:headEnd type="none" w="med" len="med"/>
            <a:tailEnd type="none"/>
          </a:ln>
          <a:effectLst/>
        </p:spPr>
      </p:cxnSp>
      <p:sp>
        <p:nvSpPr>
          <p:cNvPr id="20" name="Rectangle 2">
            <a:extLst>
              <a:ext uri="{FF2B5EF4-FFF2-40B4-BE49-F238E27FC236}">
                <a16:creationId xmlns:a16="http://schemas.microsoft.com/office/drawing/2014/main" id="{BCBAC9CA-BCE2-4B59-A463-5518B2EB5224}"/>
              </a:ext>
            </a:extLst>
          </p:cNvPr>
          <p:cNvSpPr txBox="1">
            <a:spLocks noChangeArrowheads="1"/>
          </p:cNvSpPr>
          <p:nvPr/>
        </p:nvSpPr>
        <p:spPr>
          <a:xfrm>
            <a:off x="152400" y="152400"/>
            <a:ext cx="8934171" cy="762000"/>
          </a:xfrm>
          <a:prstGeom prst="rect">
            <a:avLst/>
          </a:prstGeom>
        </p:spPr>
        <p:txBody>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Data Structure of a Partition Boot Sector (cont’d)</a:t>
            </a:r>
          </a:p>
        </p:txBody>
      </p:sp>
    </p:spTree>
    <p:extLst>
      <p:ext uri="{BB962C8B-B14F-4D97-AF65-F5344CB8AC3E}">
        <p14:creationId xmlns:p14="http://schemas.microsoft.com/office/powerpoint/2010/main" val="204908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checkerboard(across)">
                                      <p:cBhvr>
                                        <p:cTn id="11" dur="500"/>
                                        <p:tgtEl>
                                          <p:spTgt spid="15"/>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checkerboard(across)">
                                      <p:cBhvr>
                                        <p:cTn id="15" dur="500"/>
                                        <p:tgtEl>
                                          <p:spTgt spid="17"/>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checkerboard(across)">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checkerboard(across)">
                                      <p:cBhvr>
                                        <p:cTn id="23" dur="500"/>
                                        <p:tgtEl>
                                          <p:spTgt spid="11"/>
                                        </p:tgtEl>
                                      </p:cBhvr>
                                    </p:animEffect>
                                  </p:childTnLst>
                                </p:cTn>
                              </p:par>
                            </p:childTnLst>
                          </p:cTn>
                        </p:par>
                        <p:par>
                          <p:cTn id="24" fill="hold">
                            <p:stCondLst>
                              <p:cond delay="500"/>
                            </p:stCondLst>
                            <p:childTnLst>
                              <p:par>
                                <p:cTn id="25" presetID="5" presetClass="entr" presetSubtype="1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checkerboard(across)">
                                      <p:cBhvr>
                                        <p:cTn id="27" dur="500"/>
                                        <p:tgtEl>
                                          <p:spTgt spid="19"/>
                                        </p:tgtEl>
                                      </p:cBhvr>
                                    </p:animEffec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checkerboard(across)">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checkerboard(across)">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8077200" y="6477000"/>
            <a:ext cx="768350" cy="457200"/>
          </a:xfrm>
          <a:noFill/>
        </p:spPr>
        <p:txBody>
          <a:bodyPr/>
          <a:lstStyle/>
          <a:p>
            <a:fld id="{CC941794-6EDC-4502-8330-BB943E511C3D}" type="slidenum">
              <a:rPr lang="en-US" smtClean="0"/>
              <a:pPr/>
              <a:t>25</a:t>
            </a:fld>
            <a:endParaRPr lang="en-US" dirty="0"/>
          </a:p>
        </p:txBody>
      </p:sp>
      <p:sp>
        <p:nvSpPr>
          <p:cNvPr id="26" name="AutoShape 9"/>
          <p:cNvSpPr>
            <a:spLocks noChangeArrowheads="1"/>
          </p:cNvSpPr>
          <p:nvPr/>
        </p:nvSpPr>
        <p:spPr bwMode="auto">
          <a:xfrm>
            <a:off x="658157" y="2819400"/>
            <a:ext cx="7162800" cy="2885298"/>
          </a:xfrm>
          <a:prstGeom prst="cloudCallout">
            <a:avLst>
              <a:gd name="adj1" fmla="val -37822"/>
              <a:gd name="adj2" fmla="val 28759"/>
            </a:avLst>
          </a:prstGeom>
          <a:solidFill>
            <a:schemeClr val="accent1"/>
          </a:solidFill>
          <a:ln w="9525">
            <a:solidFill>
              <a:schemeClr val="tx1"/>
            </a:solidFill>
            <a:round/>
            <a:headEnd/>
            <a:tailEnd/>
          </a:ln>
        </p:spPr>
        <p:txBody>
          <a:bodyPr/>
          <a:lstStyle/>
          <a:p>
            <a:pPr algn="ctr"/>
            <a:r>
              <a:rPr lang="en-CA" sz="28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There are some differences in the layout of Partition Boot Sector among the different versions of FAT.</a:t>
            </a:r>
            <a:endParaRPr lang="en-US" sz="28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4098" name="Picture 2" descr="http://www.georgeschildge.com/mmg/wp-content/uploads/2013/05/why-we-are-differ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557" y="762000"/>
            <a:ext cx="4605993" cy="172085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787904A9-9A57-441C-80C6-4752ECA4DA1D}"/>
              </a:ext>
            </a:extLst>
          </p:cNvPr>
          <p:cNvSpPr txBox="1">
            <a:spLocks noChangeArrowheads="1"/>
          </p:cNvSpPr>
          <p:nvPr/>
        </p:nvSpPr>
        <p:spPr>
          <a:xfrm>
            <a:off x="152400" y="152400"/>
            <a:ext cx="8934171" cy="762000"/>
          </a:xfrm>
          <a:prstGeom prst="rect">
            <a:avLst/>
          </a:prstGeom>
        </p:spPr>
        <p:txBody>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Data Structure of a Partition Boot Sector (cont’d)</a:t>
            </a:r>
          </a:p>
        </p:txBody>
      </p:sp>
    </p:spTree>
    <p:extLst>
      <p:ext uri="{BB962C8B-B14F-4D97-AF65-F5344CB8AC3E}">
        <p14:creationId xmlns:p14="http://schemas.microsoft.com/office/powerpoint/2010/main" val="332098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3"/>
          <a:srcRect/>
          <a:stretch>
            <a:fillRect/>
          </a:stretch>
        </p:blipFill>
        <p:spPr bwMode="auto">
          <a:xfrm>
            <a:off x="1957387" y="1219200"/>
            <a:ext cx="5843535" cy="4572000"/>
          </a:xfrm>
          <a:prstGeom prst="rect">
            <a:avLst/>
          </a:prstGeom>
          <a:noFill/>
          <a:ln w="9525">
            <a:noFill/>
            <a:miter lim="800000"/>
            <a:headEnd/>
            <a:tailEnd/>
          </a:ln>
          <a:effectLst/>
        </p:spPr>
      </p:pic>
      <p:sp>
        <p:nvSpPr>
          <p:cNvPr id="8194" name="Rectangle 2"/>
          <p:cNvSpPr>
            <a:spLocks noGrp="1" noChangeArrowheads="1"/>
          </p:cNvSpPr>
          <p:nvPr>
            <p:ph type="title"/>
          </p:nvPr>
        </p:nvSpPr>
        <p:spPr>
          <a:xfrm>
            <a:off x="1371600" y="914400"/>
            <a:ext cx="6553200" cy="472192"/>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FAT32 FSINFO</a:t>
            </a:r>
          </a:p>
        </p:txBody>
      </p:sp>
      <p:sp>
        <p:nvSpPr>
          <p:cNvPr id="8195" name="Rectangle 3"/>
          <p:cNvSpPr>
            <a:spLocks noGrp="1" noChangeArrowheads="1"/>
          </p:cNvSpPr>
          <p:nvPr>
            <p:ph type="body" idx="1"/>
          </p:nvPr>
        </p:nvSpPr>
        <p:spPr>
          <a:xfrm>
            <a:off x="2229971" y="5791200"/>
            <a:ext cx="5085229" cy="685800"/>
          </a:xfrm>
        </p:spPr>
        <p:txBody>
          <a:bodyPr/>
          <a:lstStyle/>
          <a:p>
            <a:pPr marL="0" indent="0" algn="ctr">
              <a:lnSpc>
                <a:spcPct val="80000"/>
              </a:lnSpc>
              <a:buNone/>
            </a:pPr>
            <a:r>
              <a:rPr lang="en-US" dirty="0">
                <a:latin typeface="Times New Roman" pitchFamily="18" charset="0"/>
                <a:cs typeface="Times New Roman" pitchFamily="18" charset="0"/>
              </a:rPr>
              <a:t>Data structure for the FAT32 FSINFO sector</a:t>
            </a:r>
          </a:p>
        </p:txBody>
      </p:sp>
      <p:sp>
        <p:nvSpPr>
          <p:cNvPr id="8197" name="AutoShape 5" descr="recover-FAT-volume-structure"/>
          <p:cNvSpPr>
            <a:spLocks noChangeAspect="1" noChangeArrowheads="1"/>
          </p:cNvSpPr>
          <p:nvPr/>
        </p:nvSpPr>
        <p:spPr bwMode="auto">
          <a:xfrm>
            <a:off x="4419600" y="2971800"/>
            <a:ext cx="304800" cy="304800"/>
          </a:xfrm>
          <a:prstGeom prst="rect">
            <a:avLst/>
          </a:prstGeom>
          <a:noFill/>
        </p:spPr>
        <p:txBody>
          <a:bodyPr/>
          <a:lstStyle/>
          <a:p>
            <a:endParaRPr lang="en-CA"/>
          </a:p>
        </p:txBody>
      </p:sp>
      <p:sp>
        <p:nvSpPr>
          <p:cNvPr id="8199" name="AutoShape 7" descr="recover-FAT-volume-structure"/>
          <p:cNvSpPr>
            <a:spLocks noChangeAspect="1" noChangeArrowheads="1"/>
          </p:cNvSpPr>
          <p:nvPr/>
        </p:nvSpPr>
        <p:spPr bwMode="auto">
          <a:xfrm>
            <a:off x="4419600" y="2971800"/>
            <a:ext cx="304800" cy="304800"/>
          </a:xfrm>
          <a:prstGeom prst="rect">
            <a:avLst/>
          </a:prstGeom>
          <a:noFill/>
        </p:spPr>
        <p:txBody>
          <a:bodyPr/>
          <a:lstStyle/>
          <a:p>
            <a:endParaRPr lang="en-CA"/>
          </a:p>
        </p:txBody>
      </p:sp>
      <p:sp>
        <p:nvSpPr>
          <p:cNvPr id="8" name="Slide Number Placeholder 5"/>
          <p:cNvSpPr>
            <a:spLocks noGrp="1"/>
          </p:cNvSpPr>
          <p:nvPr>
            <p:ph type="sldNum" sz="quarter" idx="12"/>
          </p:nvPr>
        </p:nvSpPr>
        <p:spPr>
          <a:xfrm>
            <a:off x="8077200" y="6477000"/>
            <a:ext cx="768350" cy="457200"/>
          </a:xfrm>
          <a:noFill/>
        </p:spPr>
        <p:txBody>
          <a:bodyPr/>
          <a:lstStyle/>
          <a:p>
            <a:fld id="{CC941794-6EDC-4502-8330-BB943E511C3D}" type="slidenum">
              <a:rPr lang="en-US" smtClean="0"/>
              <a:pPr/>
              <a:t>26</a:t>
            </a:fld>
            <a:endParaRPr lang="en-US" dirty="0"/>
          </a:p>
        </p:txBody>
      </p:sp>
      <p:cxnSp>
        <p:nvCxnSpPr>
          <p:cNvPr id="21" name="Straight Arrow Connector 20"/>
          <p:cNvCxnSpPr/>
          <p:nvPr/>
        </p:nvCxnSpPr>
        <p:spPr bwMode="auto">
          <a:xfrm>
            <a:off x="269082" y="3732212"/>
            <a:ext cx="1658471" cy="1588"/>
          </a:xfrm>
          <a:prstGeom prst="straightConnector1">
            <a:avLst/>
          </a:prstGeom>
          <a:noFill/>
          <a:ln w="66675" cap="flat" cmpd="sng" algn="ctr">
            <a:solidFill>
              <a:srgbClr val="FF0000"/>
            </a:solidFill>
            <a:prstDash val="solid"/>
            <a:round/>
            <a:headEnd type="none" w="med" len="med"/>
            <a:tailEnd type="triangle"/>
          </a:ln>
          <a:effectLst/>
        </p:spPr>
      </p:cxnSp>
      <p:cxnSp>
        <p:nvCxnSpPr>
          <p:cNvPr id="12" name="Straight Arrow Connector 11"/>
          <p:cNvCxnSpPr/>
          <p:nvPr/>
        </p:nvCxnSpPr>
        <p:spPr bwMode="auto">
          <a:xfrm>
            <a:off x="269082" y="4265612"/>
            <a:ext cx="1658471" cy="1588"/>
          </a:xfrm>
          <a:prstGeom prst="straightConnector1">
            <a:avLst/>
          </a:prstGeom>
          <a:noFill/>
          <a:ln w="66675" cap="flat" cmpd="sng" algn="ctr">
            <a:solidFill>
              <a:srgbClr val="FF0000"/>
            </a:solidFill>
            <a:prstDash val="solid"/>
            <a:round/>
            <a:headEnd type="none" w="med" len="med"/>
            <a:tailEnd type="triangle"/>
          </a:ln>
          <a:effectLst/>
        </p:spPr>
      </p:cxnSp>
      <p:sp>
        <p:nvSpPr>
          <p:cNvPr id="10" name="Rectangle 2">
            <a:extLst>
              <a:ext uri="{FF2B5EF4-FFF2-40B4-BE49-F238E27FC236}">
                <a16:creationId xmlns:a16="http://schemas.microsoft.com/office/drawing/2014/main" id="{34EC664B-8144-4641-9E67-56EA588BE027}"/>
              </a:ext>
            </a:extLst>
          </p:cNvPr>
          <p:cNvSpPr txBox="1">
            <a:spLocks noChangeArrowheads="1"/>
          </p:cNvSpPr>
          <p:nvPr/>
        </p:nvSpPr>
        <p:spPr>
          <a:xfrm>
            <a:off x="152400" y="152400"/>
            <a:ext cx="8934171" cy="762000"/>
          </a:xfrm>
          <a:prstGeom prst="rect">
            <a:avLst/>
          </a:prstGeom>
        </p:spPr>
        <p:txBody>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Data Structure of a Partition Boot Sector (cont’d)</a:t>
            </a:r>
          </a:p>
        </p:txBody>
      </p:sp>
    </p:spTree>
    <p:extLst>
      <p:ext uri="{BB962C8B-B14F-4D97-AF65-F5344CB8AC3E}">
        <p14:creationId xmlns:p14="http://schemas.microsoft.com/office/powerpoint/2010/main" val="94377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heckerboard(across)">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299450" y="6324600"/>
            <a:ext cx="768350" cy="457200"/>
          </a:xfrm>
        </p:spPr>
        <p:txBody>
          <a:bodyPr/>
          <a:lstStyle/>
          <a:p>
            <a:pPr>
              <a:defRPr/>
            </a:pPr>
            <a:fld id="{FDEF4AB8-EBD9-4FDD-BB48-A030665EC33D}" type="slidenum">
              <a:rPr lang="zh-CN" altLang="en-US" smtClean="0"/>
              <a:pPr>
                <a:defRPr/>
              </a:pPr>
              <a:t>27</a:t>
            </a:fld>
            <a:endParaRPr lang="en-US" altLang="zh-CN"/>
          </a:p>
        </p:txBody>
      </p:sp>
      <p:grpSp>
        <p:nvGrpSpPr>
          <p:cNvPr id="7" name="Group 6">
            <a:extLst>
              <a:ext uri="{FF2B5EF4-FFF2-40B4-BE49-F238E27FC236}">
                <a16:creationId xmlns:a16="http://schemas.microsoft.com/office/drawing/2014/main" id="{04341D91-7B5A-4C0D-8B01-B4F6C43FDC91}"/>
              </a:ext>
            </a:extLst>
          </p:cNvPr>
          <p:cNvGrpSpPr/>
          <p:nvPr/>
        </p:nvGrpSpPr>
        <p:grpSpPr>
          <a:xfrm>
            <a:off x="1066800" y="138112"/>
            <a:ext cx="5700711" cy="6643688"/>
            <a:chOff x="1676401" y="138112"/>
            <a:chExt cx="5700711" cy="6643688"/>
          </a:xfrm>
        </p:grpSpPr>
        <p:pic>
          <p:nvPicPr>
            <p:cNvPr id="2" name="Picture 1">
              <a:extLst>
                <a:ext uri="{FF2B5EF4-FFF2-40B4-BE49-F238E27FC236}">
                  <a16:creationId xmlns:a16="http://schemas.microsoft.com/office/drawing/2014/main" id="{BA4A7653-79D6-48CE-8FAD-EC1091238ADC}"/>
                </a:ext>
              </a:extLst>
            </p:cNvPr>
            <p:cNvPicPr>
              <a:picLocks noChangeAspect="1"/>
            </p:cNvPicPr>
            <p:nvPr/>
          </p:nvPicPr>
          <p:blipFill>
            <a:blip r:embed="rId3"/>
            <a:stretch>
              <a:fillRect/>
            </a:stretch>
          </p:blipFill>
          <p:spPr>
            <a:xfrm>
              <a:off x="1714113" y="138112"/>
              <a:ext cx="5662999" cy="6643688"/>
            </a:xfrm>
            <a:prstGeom prst="rect">
              <a:avLst/>
            </a:prstGeom>
          </p:spPr>
        </p:pic>
        <p:cxnSp>
          <p:nvCxnSpPr>
            <p:cNvPr id="6" name="Straight Arrow Connector 5"/>
            <p:cNvCxnSpPr/>
            <p:nvPr/>
          </p:nvCxnSpPr>
          <p:spPr bwMode="auto">
            <a:xfrm rot="10800000">
              <a:off x="3831539" y="341144"/>
              <a:ext cx="1938915" cy="1922"/>
            </a:xfrm>
            <a:prstGeom prst="straightConnector1">
              <a:avLst/>
            </a:prstGeom>
            <a:noFill/>
            <a:ln w="41275" cap="flat" cmpd="sng" algn="ctr">
              <a:solidFill>
                <a:srgbClr val="FF0000"/>
              </a:solidFill>
              <a:prstDash val="solid"/>
              <a:round/>
              <a:headEnd type="none" w="med" len="med"/>
              <a:tailEnd type="none"/>
            </a:ln>
            <a:effectLst/>
          </p:spPr>
        </p:cxnSp>
        <p:cxnSp>
          <p:nvCxnSpPr>
            <p:cNvPr id="8" name="Straight Arrow Connector 7"/>
            <p:cNvCxnSpPr>
              <a:cxnSpLocks/>
            </p:cNvCxnSpPr>
            <p:nvPr/>
          </p:nvCxnSpPr>
          <p:spPr bwMode="auto">
            <a:xfrm flipV="1">
              <a:off x="4724400" y="2895600"/>
              <a:ext cx="0" cy="815206"/>
            </a:xfrm>
            <a:prstGeom prst="straightConnector1">
              <a:avLst/>
            </a:prstGeom>
            <a:noFill/>
            <a:ln w="66675" cap="flat" cmpd="sng" algn="ctr">
              <a:solidFill>
                <a:srgbClr val="FF0000"/>
              </a:solidFill>
              <a:prstDash val="solid"/>
              <a:round/>
              <a:headEnd type="none" w="med" len="med"/>
              <a:tailEnd type="none"/>
            </a:ln>
            <a:effectLst/>
          </p:spPr>
        </p:cxnSp>
        <p:cxnSp>
          <p:nvCxnSpPr>
            <p:cNvPr id="10" name="Straight Arrow Connector 9"/>
            <p:cNvCxnSpPr/>
            <p:nvPr/>
          </p:nvCxnSpPr>
          <p:spPr bwMode="auto">
            <a:xfrm rot="5400000" flipH="1" flipV="1">
              <a:off x="4380706" y="3923506"/>
              <a:ext cx="381000" cy="1588"/>
            </a:xfrm>
            <a:prstGeom prst="straightConnector1">
              <a:avLst/>
            </a:prstGeom>
            <a:noFill/>
            <a:ln w="66675" cap="flat" cmpd="sng" algn="ctr">
              <a:solidFill>
                <a:srgbClr val="FF0000"/>
              </a:solidFill>
              <a:prstDash val="solid"/>
              <a:round/>
              <a:headEnd type="none" w="med" len="med"/>
              <a:tailEnd type="none"/>
            </a:ln>
            <a:effectLst/>
          </p:spPr>
        </p:cxnSp>
        <p:cxnSp>
          <p:nvCxnSpPr>
            <p:cNvPr id="12" name="Straight Arrow Connector 11"/>
            <p:cNvCxnSpPr>
              <a:cxnSpLocks/>
            </p:cNvCxnSpPr>
            <p:nvPr/>
          </p:nvCxnSpPr>
          <p:spPr bwMode="auto">
            <a:xfrm flipH="1" flipV="1">
              <a:off x="4800600" y="4178300"/>
              <a:ext cx="396" cy="698500"/>
            </a:xfrm>
            <a:prstGeom prst="straightConnector1">
              <a:avLst/>
            </a:prstGeom>
            <a:noFill/>
            <a:ln w="66675" cap="flat" cmpd="sng" algn="ctr">
              <a:solidFill>
                <a:srgbClr val="FF0000"/>
              </a:solidFill>
              <a:prstDash val="solid"/>
              <a:round/>
              <a:headEnd type="none" w="med" len="med"/>
              <a:tailEnd type="none"/>
            </a:ln>
            <a:effectLst/>
          </p:spPr>
        </p:cxnSp>
        <p:sp>
          <p:nvSpPr>
            <p:cNvPr id="14" name="Text Box 7"/>
            <p:cNvSpPr txBox="1">
              <a:spLocks noChangeArrowheads="1"/>
            </p:cNvSpPr>
            <p:nvPr/>
          </p:nvSpPr>
          <p:spPr bwMode="auto">
            <a:xfrm>
              <a:off x="5112300" y="2946788"/>
              <a:ext cx="1348473" cy="707886"/>
            </a:xfrm>
            <a:prstGeom prst="rect">
              <a:avLst/>
            </a:prstGeom>
            <a:noFill/>
            <a:ln w="9525">
              <a:noFill/>
              <a:miter lim="800000"/>
              <a:headEnd/>
              <a:tailEnd/>
            </a:ln>
          </p:spPr>
          <p:txBody>
            <a:bodyPr wrap="square">
              <a:spAutoFit/>
            </a:bodyPr>
            <a:lstStyle/>
            <a:p>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Reserved Sectors</a:t>
              </a:r>
            </a:p>
          </p:txBody>
        </p:sp>
        <p:sp>
          <p:nvSpPr>
            <p:cNvPr id="15" name="Text Box 7"/>
            <p:cNvSpPr txBox="1">
              <a:spLocks noChangeArrowheads="1"/>
            </p:cNvSpPr>
            <p:nvPr/>
          </p:nvSpPr>
          <p:spPr bwMode="auto">
            <a:xfrm>
              <a:off x="4800996" y="3743980"/>
              <a:ext cx="1348447" cy="400110"/>
            </a:xfrm>
            <a:prstGeom prst="rect">
              <a:avLst/>
            </a:prstGeom>
            <a:noFill/>
            <a:ln w="9525">
              <a:noFill/>
              <a:miter lim="800000"/>
              <a:headEnd/>
              <a:tailEnd/>
            </a:ln>
          </p:spPr>
          <p:txBody>
            <a:bodyPr wrap="square">
              <a:spAutoFit/>
            </a:bodyPr>
            <a:lstStyle/>
            <a:p>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FAT area</a:t>
              </a:r>
            </a:p>
          </p:txBody>
        </p:sp>
        <p:sp>
          <p:nvSpPr>
            <p:cNvPr id="16" name="Text Box 7"/>
            <p:cNvSpPr txBox="1">
              <a:spLocks noChangeArrowheads="1"/>
            </p:cNvSpPr>
            <p:nvPr/>
          </p:nvSpPr>
          <p:spPr bwMode="auto">
            <a:xfrm>
              <a:off x="5130927" y="4248090"/>
              <a:ext cx="1346073" cy="400110"/>
            </a:xfrm>
            <a:prstGeom prst="rect">
              <a:avLst/>
            </a:prstGeom>
            <a:noFill/>
            <a:ln w="9525">
              <a:noFill/>
              <a:miter lim="800000"/>
              <a:headEnd/>
              <a:tailEnd/>
            </a:ln>
          </p:spPr>
          <p:txBody>
            <a:bodyPr wrap="square">
              <a:spAutoFit/>
            </a:bodyPr>
            <a:lstStyle/>
            <a:p>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Data area</a:t>
              </a:r>
            </a:p>
          </p:txBody>
        </p:sp>
        <p:sp>
          <p:nvSpPr>
            <p:cNvPr id="13" name="Rectangle 12"/>
            <p:cNvSpPr/>
            <p:nvPr/>
          </p:nvSpPr>
          <p:spPr bwMode="auto">
            <a:xfrm>
              <a:off x="1676401" y="2695194"/>
              <a:ext cx="2817807" cy="251594"/>
            </a:xfrm>
            <a:prstGeom prst="rect">
              <a:avLst/>
            </a:prstGeom>
            <a:noFill/>
            <a:ln w="476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grpSp>
      <p:pic>
        <p:nvPicPr>
          <p:cNvPr id="17" name="Picture 3">
            <a:extLst>
              <a:ext uri="{FF2B5EF4-FFF2-40B4-BE49-F238E27FC236}">
                <a16:creationId xmlns:a16="http://schemas.microsoft.com/office/drawing/2014/main" id="{CA96B0B2-81CF-437E-9BC4-03CBC97E91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6E4FC1E4-8270-4DF5-B2B9-E2C87B58135D}"/>
              </a:ext>
            </a:extLst>
          </p:cNvPr>
          <p:cNvPicPr>
            <a:picLocks noChangeAspect="1"/>
          </p:cNvPicPr>
          <p:nvPr/>
        </p:nvPicPr>
        <p:blipFill>
          <a:blip r:embed="rId5"/>
          <a:stretch>
            <a:fillRect/>
          </a:stretch>
        </p:blipFill>
        <p:spPr>
          <a:xfrm>
            <a:off x="4419600" y="848129"/>
            <a:ext cx="4660899" cy="1209271"/>
          </a:xfrm>
          <a:prstGeom prst="rect">
            <a:avLst/>
          </a:prstGeom>
        </p:spPr>
      </p:pic>
      <p:sp>
        <p:nvSpPr>
          <p:cNvPr id="18" name="Rectangle 17">
            <a:extLst>
              <a:ext uri="{FF2B5EF4-FFF2-40B4-BE49-F238E27FC236}">
                <a16:creationId xmlns:a16="http://schemas.microsoft.com/office/drawing/2014/main" id="{7CDADCB1-6FAF-469F-A4C0-DC142C335867}"/>
              </a:ext>
            </a:extLst>
          </p:cNvPr>
          <p:cNvSpPr/>
          <p:nvPr/>
        </p:nvSpPr>
        <p:spPr bwMode="auto">
          <a:xfrm>
            <a:off x="1062038" y="6203242"/>
            <a:ext cx="5705473" cy="381001"/>
          </a:xfrm>
          <a:prstGeom prst="rect">
            <a:avLst/>
          </a:prstGeom>
          <a:noFill/>
          <a:ln w="476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159456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90600" y="0"/>
            <a:ext cx="7924800" cy="1143000"/>
          </a:xfrm>
        </p:spPr>
        <p:txBody>
          <a:bodyPr/>
          <a:lstStyle/>
          <a:p>
            <a:pPr algn="ctr"/>
            <a:r>
              <a:rPr lang="en-US" sz="3600" u="none" dirty="0">
                <a:latin typeface="Times New Roman" pitchFamily="18" charset="0"/>
                <a:cs typeface="Times New Roman" pitchFamily="18" charset="0"/>
              </a:rPr>
              <a:t>Root Folder (Root Directory )</a:t>
            </a:r>
          </a:p>
        </p:txBody>
      </p:sp>
      <p:sp>
        <p:nvSpPr>
          <p:cNvPr id="5"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28</a:t>
            </a:fld>
            <a:endParaRPr lang="en-US"/>
          </a:p>
        </p:txBody>
      </p:sp>
      <p:sp>
        <p:nvSpPr>
          <p:cNvPr id="6" name="Rectangle 2"/>
          <p:cNvSpPr txBox="1">
            <a:spLocks noChangeArrowheads="1"/>
          </p:cNvSpPr>
          <p:nvPr/>
        </p:nvSpPr>
        <p:spPr bwMode="auto">
          <a:xfrm>
            <a:off x="0" y="0"/>
            <a:ext cx="990600" cy="1066800"/>
          </a:xfrm>
          <a:prstGeom prst="rect">
            <a:avLst/>
          </a:prstGeom>
          <a:solidFill>
            <a:schemeClr val="accent1"/>
          </a:solidFill>
          <a:ln w="9525">
            <a:noFill/>
            <a:miter lim="800000"/>
            <a:headEnd/>
            <a:tailEnd/>
          </a:ln>
          <a:effectLst>
            <a:innerShdw blurRad="63500" dist="50800" dir="16200000">
              <a:schemeClr val="accent2">
                <a:alpha val="50000"/>
              </a:schemeClr>
            </a:innerShdw>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b="1" u="none"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Part II</a:t>
            </a:r>
          </a:p>
        </p:txBody>
      </p:sp>
      <p:pic>
        <p:nvPicPr>
          <p:cNvPr id="21" name="Picture 2" descr="http://depts.alverno.edu/cil/basic/navigation/nav-images/filedirector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828800"/>
            <a:ext cx="5866361" cy="4106454"/>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838200" y="1828800"/>
            <a:ext cx="5524500" cy="990600"/>
          </a:xfrm>
          <a:prstGeom prst="rect">
            <a:avLst/>
          </a:prstGeom>
          <a:noFill/>
          <a:ln w="2857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US" sz="2400" b="0" i="0" u="none" strike="noStrike" cap="none" normalizeH="0" baseline="0">
              <a:ln>
                <a:noFill/>
              </a:ln>
              <a:solidFill>
                <a:schemeClr val="tx1"/>
              </a:solidFill>
              <a:effectLst/>
              <a:latin typeface="Comic Sans MS" pitchFamily="66" charset="0"/>
            </a:endParaRPr>
          </a:p>
        </p:txBody>
      </p:sp>
      <p:sp>
        <p:nvSpPr>
          <p:cNvPr id="25" name="AutoShape 9"/>
          <p:cNvSpPr>
            <a:spLocks noChangeArrowheads="1"/>
          </p:cNvSpPr>
          <p:nvPr/>
        </p:nvSpPr>
        <p:spPr bwMode="auto">
          <a:xfrm>
            <a:off x="5943601" y="4114800"/>
            <a:ext cx="3162300" cy="1295400"/>
          </a:xfrm>
          <a:prstGeom prst="cloudCallout">
            <a:avLst>
              <a:gd name="adj1" fmla="val -111422"/>
              <a:gd name="adj2" fmla="val -211233"/>
            </a:avLst>
          </a:prstGeom>
          <a:solidFill>
            <a:schemeClr val="accent1"/>
          </a:solidFill>
          <a:ln w="9525">
            <a:solidFill>
              <a:schemeClr val="tx1"/>
            </a:solidFill>
            <a:round/>
            <a:headEnd/>
            <a:tailEnd/>
          </a:ln>
        </p:spPr>
        <p:txBody>
          <a:bodyPr/>
          <a:lstStyle/>
          <a:p>
            <a:pPr algn="ctr"/>
            <a:r>
              <a:rPr lang="en-CA" sz="2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The first or top-most directory in a hierarchy</a:t>
            </a:r>
            <a:endParaRPr lang="en-US" sz="2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2803579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90600" y="0"/>
            <a:ext cx="7924800" cy="1143000"/>
          </a:xfrm>
        </p:spPr>
        <p:txBody>
          <a:bodyPr/>
          <a:lstStyle/>
          <a:p>
            <a:pPr algn="ctr"/>
            <a:r>
              <a:rPr lang="en-US" sz="3600" u="none" dirty="0">
                <a:latin typeface="Times New Roman" pitchFamily="18" charset="0"/>
                <a:cs typeface="Times New Roman" pitchFamily="18" charset="0"/>
              </a:rPr>
              <a:t>FAT: Root Folder (Root Directory )</a:t>
            </a:r>
          </a:p>
        </p:txBody>
      </p:sp>
      <p:pic>
        <p:nvPicPr>
          <p:cNvPr id="9220" name="Picture 4"/>
          <p:cNvPicPr>
            <a:picLocks noChangeAspect="1" noChangeArrowheads="1"/>
          </p:cNvPicPr>
          <p:nvPr/>
        </p:nvPicPr>
        <p:blipFill>
          <a:blip r:embed="rId3"/>
          <a:srcRect/>
          <a:stretch>
            <a:fillRect/>
          </a:stretch>
        </p:blipFill>
        <p:spPr bwMode="auto">
          <a:xfrm>
            <a:off x="381000" y="990600"/>
            <a:ext cx="8382000" cy="917575"/>
          </a:xfrm>
          <a:prstGeom prst="rect">
            <a:avLst/>
          </a:prstGeom>
          <a:noFill/>
        </p:spPr>
      </p:pic>
      <p:sp>
        <p:nvSpPr>
          <p:cNvPr id="5"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29</a:t>
            </a:fld>
            <a:endParaRPr lang="en-US"/>
          </a:p>
        </p:txBody>
      </p:sp>
      <p:sp>
        <p:nvSpPr>
          <p:cNvPr id="6" name="Rectangle 2"/>
          <p:cNvSpPr txBox="1">
            <a:spLocks noChangeArrowheads="1"/>
          </p:cNvSpPr>
          <p:nvPr/>
        </p:nvSpPr>
        <p:spPr bwMode="auto">
          <a:xfrm>
            <a:off x="0" y="0"/>
            <a:ext cx="990600" cy="1066800"/>
          </a:xfrm>
          <a:prstGeom prst="rect">
            <a:avLst/>
          </a:prstGeom>
          <a:solidFill>
            <a:schemeClr val="accent1"/>
          </a:solidFill>
          <a:ln w="9525">
            <a:noFill/>
            <a:miter lim="800000"/>
            <a:headEnd/>
            <a:tailEnd/>
          </a:ln>
          <a:effectLst>
            <a:innerShdw blurRad="63500" dist="50800" dir="16200000">
              <a:schemeClr val="accent2">
                <a:alpha val="50000"/>
              </a:schemeClr>
            </a:innerShdw>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b="1" u="none"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Part II</a:t>
            </a:r>
          </a:p>
        </p:txBody>
      </p:sp>
      <p:sp>
        <p:nvSpPr>
          <p:cNvPr id="8" name="Rectangle 7"/>
          <p:cNvSpPr/>
          <p:nvPr/>
        </p:nvSpPr>
        <p:spPr bwMode="auto">
          <a:xfrm flipV="1">
            <a:off x="3390900" y="990600"/>
            <a:ext cx="1028700" cy="990600"/>
          </a:xfrm>
          <a:prstGeom prst="rect">
            <a:avLst/>
          </a:prstGeom>
          <a:noFill/>
          <a:ln w="603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9" name="Rectangle 8"/>
          <p:cNvSpPr/>
          <p:nvPr/>
        </p:nvSpPr>
        <p:spPr bwMode="auto">
          <a:xfrm flipV="1">
            <a:off x="2705100" y="2590800"/>
            <a:ext cx="3238500" cy="495300"/>
          </a:xfrm>
          <a:prstGeom prst="rect">
            <a:avLst/>
          </a:prstGeom>
          <a:noFill/>
          <a:ln w="603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10" name="Rectangle 9"/>
          <p:cNvSpPr/>
          <p:nvPr/>
        </p:nvSpPr>
        <p:spPr bwMode="auto">
          <a:xfrm flipV="1">
            <a:off x="2705100" y="3086100"/>
            <a:ext cx="3238500" cy="495300"/>
          </a:xfrm>
          <a:prstGeom prst="rect">
            <a:avLst/>
          </a:pr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11" name="Rectangle 10"/>
          <p:cNvSpPr/>
          <p:nvPr/>
        </p:nvSpPr>
        <p:spPr bwMode="auto">
          <a:xfrm flipV="1">
            <a:off x="2705100" y="3581400"/>
            <a:ext cx="3238500" cy="495300"/>
          </a:xfrm>
          <a:prstGeom prst="rect">
            <a:avLst/>
          </a:prstGeom>
          <a:noFill/>
          <a:ln w="603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12" name="Rectangle 11"/>
          <p:cNvSpPr/>
          <p:nvPr/>
        </p:nvSpPr>
        <p:spPr bwMode="auto">
          <a:xfrm flipV="1">
            <a:off x="2705100" y="4572000"/>
            <a:ext cx="3238500" cy="495300"/>
          </a:xfrm>
          <a:prstGeom prst="rect">
            <a:avLst/>
          </a:pr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13" name="Rectangle 12"/>
          <p:cNvSpPr/>
          <p:nvPr/>
        </p:nvSpPr>
        <p:spPr bwMode="auto">
          <a:xfrm flipV="1">
            <a:off x="2705100" y="5067300"/>
            <a:ext cx="3238500" cy="495300"/>
          </a:xfrm>
          <a:prstGeom prst="rect">
            <a:avLst/>
          </a:prstGeom>
          <a:noFill/>
          <a:ln w="603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14" name="Rectangle 13"/>
          <p:cNvSpPr/>
          <p:nvPr/>
        </p:nvSpPr>
        <p:spPr bwMode="auto">
          <a:xfrm flipV="1">
            <a:off x="2705100" y="5562600"/>
            <a:ext cx="3238500" cy="495300"/>
          </a:xfrm>
          <a:prstGeom prst="rect">
            <a:avLst/>
          </a:pr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15" name="Rectangle 2"/>
          <p:cNvSpPr txBox="1">
            <a:spLocks noChangeArrowheads="1"/>
          </p:cNvSpPr>
          <p:nvPr/>
        </p:nvSpPr>
        <p:spPr bwMode="auto">
          <a:xfrm>
            <a:off x="3352800" y="3886200"/>
            <a:ext cx="19050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3600" b="1" u="none" dirty="0">
                <a:solidFill>
                  <a:schemeClr val="tx1"/>
                </a:solidFill>
                <a:effectLst>
                  <a:outerShdw blurRad="38100" dist="38100" dir="2700000" algn="tl">
                    <a:srgbClr val="000000">
                      <a:alpha val="43137"/>
                    </a:srgbClr>
                  </a:outerShdw>
                </a:effectLst>
              </a:rPr>
              <a:t>……</a:t>
            </a:r>
          </a:p>
        </p:txBody>
      </p:sp>
      <p:sp>
        <p:nvSpPr>
          <p:cNvPr id="16" name="Rectangle 2"/>
          <p:cNvSpPr txBox="1">
            <a:spLocks noChangeArrowheads="1"/>
          </p:cNvSpPr>
          <p:nvPr/>
        </p:nvSpPr>
        <p:spPr bwMode="auto">
          <a:xfrm>
            <a:off x="685800" y="2476500"/>
            <a:ext cx="19050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b="1" u="none"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Entry 0</a:t>
            </a:r>
          </a:p>
        </p:txBody>
      </p:sp>
      <p:sp>
        <p:nvSpPr>
          <p:cNvPr id="17" name="Rectangle 2"/>
          <p:cNvSpPr txBox="1">
            <a:spLocks noChangeArrowheads="1"/>
          </p:cNvSpPr>
          <p:nvPr/>
        </p:nvSpPr>
        <p:spPr bwMode="auto">
          <a:xfrm>
            <a:off x="685800" y="3009900"/>
            <a:ext cx="19050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b="1" u="none"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Entry 1</a:t>
            </a:r>
          </a:p>
        </p:txBody>
      </p:sp>
      <p:sp>
        <p:nvSpPr>
          <p:cNvPr id="18" name="Rectangle 2"/>
          <p:cNvSpPr txBox="1">
            <a:spLocks noChangeArrowheads="1"/>
          </p:cNvSpPr>
          <p:nvPr/>
        </p:nvSpPr>
        <p:spPr bwMode="auto">
          <a:xfrm flipH="1">
            <a:off x="1123950" y="3886200"/>
            <a:ext cx="952499"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3600" b="1" u="none" dirty="0">
                <a:solidFill>
                  <a:schemeClr val="tx1"/>
                </a:solidFill>
                <a:effectLst>
                  <a:outerShdw blurRad="38100" dist="38100" dir="2700000" algn="tl">
                    <a:srgbClr val="000000">
                      <a:alpha val="43137"/>
                    </a:srgbClr>
                  </a:outerShdw>
                </a:effectLst>
              </a:rPr>
              <a:t>……</a:t>
            </a:r>
          </a:p>
        </p:txBody>
      </p:sp>
      <p:sp>
        <p:nvSpPr>
          <p:cNvPr id="19" name="Rectangle 2"/>
          <p:cNvSpPr txBox="1">
            <a:spLocks noChangeArrowheads="1"/>
          </p:cNvSpPr>
          <p:nvPr/>
        </p:nvSpPr>
        <p:spPr bwMode="auto">
          <a:xfrm>
            <a:off x="685800" y="3543300"/>
            <a:ext cx="19050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b="1" u="none"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Entry 2</a:t>
            </a:r>
          </a:p>
        </p:txBody>
      </p:sp>
      <p:cxnSp>
        <p:nvCxnSpPr>
          <p:cNvPr id="20" name="Straight Arrow Connector 19"/>
          <p:cNvCxnSpPr/>
          <p:nvPr/>
        </p:nvCxnSpPr>
        <p:spPr bwMode="auto">
          <a:xfrm>
            <a:off x="5943600" y="2838450"/>
            <a:ext cx="1469041" cy="1588"/>
          </a:xfrm>
          <a:prstGeom prst="straightConnector1">
            <a:avLst/>
          </a:prstGeom>
          <a:noFill/>
          <a:ln w="66675" cap="flat" cmpd="sng" algn="ctr">
            <a:solidFill>
              <a:srgbClr val="FF0000"/>
            </a:solidFill>
            <a:prstDash val="solid"/>
            <a:round/>
            <a:headEnd type="none" w="med" len="med"/>
            <a:tailEnd type="triangle"/>
          </a:ln>
          <a:effectLst/>
        </p:spPr>
      </p:cxnSp>
      <p:sp>
        <p:nvSpPr>
          <p:cNvPr id="22" name="Rectangle 2"/>
          <p:cNvSpPr txBox="1">
            <a:spLocks noChangeArrowheads="1"/>
          </p:cNvSpPr>
          <p:nvPr/>
        </p:nvSpPr>
        <p:spPr bwMode="auto">
          <a:xfrm>
            <a:off x="7239000" y="2247900"/>
            <a:ext cx="9525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file</a:t>
            </a:r>
          </a:p>
        </p:txBody>
      </p:sp>
      <p:sp>
        <p:nvSpPr>
          <p:cNvPr id="23" name="Rectangle 2"/>
          <p:cNvSpPr txBox="1">
            <a:spLocks noChangeArrowheads="1"/>
          </p:cNvSpPr>
          <p:nvPr/>
        </p:nvSpPr>
        <p:spPr bwMode="auto">
          <a:xfrm>
            <a:off x="7014135" y="2838450"/>
            <a:ext cx="16764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folder</a:t>
            </a:r>
          </a:p>
        </p:txBody>
      </p:sp>
    </p:spTree>
    <p:extLst>
      <p:ext uri="{BB962C8B-B14F-4D97-AF65-F5344CB8AC3E}">
        <p14:creationId xmlns:p14="http://schemas.microsoft.com/office/powerpoint/2010/main" val="769983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pPr>
                <a:defRPr/>
              </a:pPr>
              <a:t>3</a:t>
            </a:fld>
            <a:endParaRPr lang="en-US" altLang="zh-CN"/>
          </a:p>
        </p:txBody>
      </p:sp>
      <p:sp>
        <p:nvSpPr>
          <p:cNvPr id="7" name="Cloud Callout 6"/>
          <p:cNvSpPr/>
          <p:nvPr/>
        </p:nvSpPr>
        <p:spPr bwMode="auto">
          <a:xfrm>
            <a:off x="1524000" y="3962400"/>
            <a:ext cx="5981700" cy="2108299"/>
          </a:xfrm>
          <a:prstGeom prst="cloudCallout">
            <a:avLst>
              <a:gd name="adj1" fmla="val -19260"/>
              <a:gd name="adj2" fmla="val -36965"/>
            </a:avLst>
          </a:prstGeom>
          <a:solidFill>
            <a:schemeClr val="accent1"/>
          </a:solid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Operating System (File systems) Specifications are missing!</a:t>
            </a:r>
            <a:endParaRPr lang="en-CA"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5" name="Picture 4" descr="http://emergingyouth.files.wordpress.com/2009/03/easy_button.jpg"/>
          <p:cNvPicPr>
            <a:picLocks noChangeAspect="1" noChangeArrowheads="1"/>
          </p:cNvPicPr>
          <p:nvPr/>
        </p:nvPicPr>
        <p:blipFill>
          <a:blip r:embed="rId3" cstate="print"/>
          <a:srcRect/>
          <a:stretch>
            <a:fillRect/>
          </a:stretch>
        </p:blipFill>
        <p:spPr bwMode="auto">
          <a:xfrm>
            <a:off x="1219200" y="1738312"/>
            <a:ext cx="2178050" cy="1633538"/>
          </a:xfrm>
          <a:prstGeom prst="rect">
            <a:avLst/>
          </a:prstGeom>
          <a:noFill/>
        </p:spPr>
      </p:pic>
      <p:pic>
        <p:nvPicPr>
          <p:cNvPr id="16" name="Picture 2" descr="http://t2.gstatic.com/images?q=tbn:WJ6eNjejTUK9SM:http://cache.daylife.com/imageserve/0bOm9n6g3r1yf/610x.jpg"/>
          <p:cNvPicPr>
            <a:picLocks noChangeAspect="1" noChangeArrowheads="1"/>
          </p:cNvPicPr>
          <p:nvPr/>
        </p:nvPicPr>
        <p:blipFill>
          <a:blip r:embed="rId4"/>
          <a:srcRect/>
          <a:stretch>
            <a:fillRect/>
          </a:stretch>
        </p:blipFill>
        <p:spPr bwMode="auto">
          <a:xfrm>
            <a:off x="6324600" y="2000250"/>
            <a:ext cx="1752600" cy="1485900"/>
          </a:xfrm>
          <a:prstGeom prst="rect">
            <a:avLst/>
          </a:prstGeom>
          <a:noFill/>
        </p:spPr>
      </p:pic>
      <p:pic>
        <p:nvPicPr>
          <p:cNvPr id="102402" name="Picture 2" descr="http://t0.gstatic.com/images?q=tbn:YhjYuCir3MpPwM:http://weblogs.sun-sentinel.com/news/politics/dcblog/health%2520care%2520reform.gif"/>
          <p:cNvPicPr>
            <a:picLocks noChangeAspect="1" noChangeArrowheads="1"/>
          </p:cNvPicPr>
          <p:nvPr/>
        </p:nvPicPr>
        <p:blipFill>
          <a:blip r:embed="rId5"/>
          <a:srcRect/>
          <a:stretch>
            <a:fillRect/>
          </a:stretch>
        </p:blipFill>
        <p:spPr bwMode="auto">
          <a:xfrm>
            <a:off x="5486400" y="2736849"/>
            <a:ext cx="533400" cy="768351"/>
          </a:xfrm>
          <a:prstGeom prst="rect">
            <a:avLst/>
          </a:prstGeom>
          <a:noFill/>
        </p:spPr>
      </p:pic>
    </p:spTree>
    <p:extLst>
      <p:ext uri="{BB962C8B-B14F-4D97-AF65-F5344CB8AC3E}">
        <p14:creationId xmlns:p14="http://schemas.microsoft.com/office/powerpoint/2010/main" val="4549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par>
                                <p:cTn id="8" presetID="5" presetClass="entr" presetSubtype="10" fill="hold" nodeType="withEffect">
                                  <p:stCondLst>
                                    <p:cond delay="0"/>
                                  </p:stCondLst>
                                  <p:childTnLst>
                                    <p:set>
                                      <p:cBhvr>
                                        <p:cTn id="9" dur="1" fill="hold">
                                          <p:stCondLst>
                                            <p:cond delay="0"/>
                                          </p:stCondLst>
                                        </p:cTn>
                                        <p:tgtEl>
                                          <p:spTgt spid="102402"/>
                                        </p:tgtEl>
                                        <p:attrNameLst>
                                          <p:attrName>style.visibility</p:attrName>
                                        </p:attrNameLst>
                                      </p:cBhvr>
                                      <p:to>
                                        <p:strVal val="visible"/>
                                      </p:to>
                                    </p:set>
                                    <p:animEffect transition="in" filter="checkerboard(across)">
                                      <p:cBhvr>
                                        <p:cTn id="10" dur="500"/>
                                        <p:tgtEl>
                                          <p:spTgt spid="102402"/>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heckerboard(across)">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a:xfrm>
            <a:off x="457200" y="1447800"/>
            <a:ext cx="8229600" cy="3840162"/>
          </a:xfrm>
        </p:spPr>
        <p:txBody>
          <a:bodyPr/>
          <a:lstStyle/>
          <a:p>
            <a:r>
              <a:rPr lang="en-US" dirty="0">
                <a:latin typeface="Times New Roman" pitchFamily="18" charset="0"/>
                <a:cs typeface="Times New Roman" pitchFamily="18" charset="0"/>
              </a:rPr>
              <a:t>An entry for each file or folder in root</a:t>
            </a:r>
          </a:p>
          <a:p>
            <a:r>
              <a:rPr lang="en-US" dirty="0">
                <a:latin typeface="Times New Roman" pitchFamily="18" charset="0"/>
                <a:cs typeface="Times New Roman" pitchFamily="18" charset="0"/>
              </a:rPr>
              <a:t>Entry points to Starting Cluster</a:t>
            </a:r>
          </a:p>
          <a:p>
            <a:r>
              <a:rPr lang="en-US" dirty="0">
                <a:latin typeface="Times New Roman" pitchFamily="18" charset="0"/>
                <a:cs typeface="Times New Roman" pitchFamily="18" charset="0"/>
              </a:rPr>
              <a:t>For each file or subfolder following information</a:t>
            </a:r>
          </a:p>
          <a:p>
            <a:pPr lvl="1"/>
            <a:r>
              <a:rPr lang="en-US" b="1" dirty="0">
                <a:effectLst>
                  <a:outerShdw blurRad="38100" dist="38100" dir="2700000" algn="tl">
                    <a:srgbClr val="000000">
                      <a:alpha val="43137"/>
                    </a:srgbClr>
                  </a:outerShdw>
                </a:effectLst>
                <a:latin typeface="Times New Roman" pitchFamily="18" charset="0"/>
                <a:cs typeface="Times New Roman" pitchFamily="18" charset="0"/>
              </a:rPr>
              <a:t>Name</a:t>
            </a:r>
            <a:r>
              <a:rPr lang="en-US" dirty="0">
                <a:latin typeface="Times New Roman" pitchFamily="18" charset="0"/>
                <a:cs typeface="Times New Roman" pitchFamily="18" charset="0"/>
              </a:rPr>
              <a:t>, Attribute, Create Time, Create Date, Last Access Date, Last Modified Date/Time, </a:t>
            </a:r>
            <a:r>
              <a:rPr lang="en-US" b="1" dirty="0">
                <a:effectLst>
                  <a:outerShdw blurRad="38100" dist="38100" dir="2700000" algn="tl">
                    <a:srgbClr val="000000">
                      <a:alpha val="43137"/>
                    </a:srgbClr>
                  </a:outerShdw>
                </a:effectLst>
                <a:latin typeface="Times New Roman" pitchFamily="18" charset="0"/>
                <a:cs typeface="Times New Roman" pitchFamily="18" charset="0"/>
              </a:rPr>
              <a:t>Starting Cluster Number</a:t>
            </a:r>
            <a:r>
              <a:rPr lang="en-US" dirty="0">
                <a:latin typeface="Times New Roman" pitchFamily="18" charset="0"/>
                <a:cs typeface="Times New Roman" pitchFamily="18" charset="0"/>
              </a:rPr>
              <a:t>, </a:t>
            </a:r>
            <a:r>
              <a:rPr lang="en-US" b="1" dirty="0">
                <a:effectLst>
                  <a:outerShdw blurRad="38100" dist="38100" dir="2700000" algn="tl">
                    <a:srgbClr val="000000">
                      <a:alpha val="43137"/>
                    </a:srgbClr>
                  </a:outerShdw>
                </a:effectLst>
                <a:latin typeface="Times New Roman" pitchFamily="18" charset="0"/>
                <a:cs typeface="Times New Roman" pitchFamily="18" charset="0"/>
              </a:rPr>
              <a:t>File Size</a:t>
            </a:r>
          </a:p>
        </p:txBody>
      </p:sp>
      <p:sp>
        <p:nvSpPr>
          <p:cNvPr id="5"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30</a:t>
            </a:fld>
            <a:endParaRPr lang="en-US"/>
          </a:p>
        </p:txBody>
      </p:sp>
      <p:sp>
        <p:nvSpPr>
          <p:cNvPr id="8" name="Rectangle 2"/>
          <p:cNvSpPr>
            <a:spLocks noGrp="1" noChangeArrowheads="1"/>
          </p:cNvSpPr>
          <p:nvPr>
            <p:ph type="title"/>
          </p:nvPr>
        </p:nvSpPr>
        <p:spPr>
          <a:xfrm>
            <a:off x="457200" y="304800"/>
            <a:ext cx="8229600" cy="6858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FAT: Root Folder (cont’d)</a:t>
            </a:r>
          </a:p>
        </p:txBody>
      </p:sp>
      <p:sp>
        <p:nvSpPr>
          <p:cNvPr id="6" name="Content Placeholder 2">
            <a:extLst>
              <a:ext uri="{FF2B5EF4-FFF2-40B4-BE49-F238E27FC236}">
                <a16:creationId xmlns:a16="http://schemas.microsoft.com/office/drawing/2014/main" id="{F1F7FB8E-36B8-4E4B-99B0-B093947D0C25}"/>
              </a:ext>
            </a:extLst>
          </p:cNvPr>
          <p:cNvSpPr txBox="1">
            <a:spLocks/>
          </p:cNvSpPr>
          <p:nvPr/>
        </p:nvSpPr>
        <p:spPr bwMode="auto">
          <a:xfrm>
            <a:off x="5638801" y="4572000"/>
            <a:ext cx="1600200" cy="457200"/>
          </a:xfrm>
          <a:prstGeom prst="rect">
            <a:avLst/>
          </a:prstGeom>
          <a:solidFill>
            <a:srgbClr val="FFFF00"/>
          </a:solidFill>
          <a:ln w="9525">
            <a:noFill/>
            <a:miter lim="800000"/>
            <a:headEnd/>
            <a:tailEnd/>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2000" b="1" kern="0" dirty="0">
                <a:solidFill>
                  <a:srgbClr val="C00000"/>
                </a:solidFill>
                <a:latin typeface="Times New Roman" panose="02020603050405020304" pitchFamily="18" charset="0"/>
                <a:cs typeface="Times New Roman" panose="02020603050405020304" pitchFamily="18" charset="0"/>
              </a:rPr>
              <a:t>File name</a:t>
            </a:r>
          </a:p>
        </p:txBody>
      </p:sp>
      <p:sp>
        <p:nvSpPr>
          <p:cNvPr id="7" name="Content Placeholder 2">
            <a:extLst>
              <a:ext uri="{FF2B5EF4-FFF2-40B4-BE49-F238E27FC236}">
                <a16:creationId xmlns:a16="http://schemas.microsoft.com/office/drawing/2014/main" id="{78464DC6-3C3D-4B04-AAE5-948475EDF6B8}"/>
              </a:ext>
            </a:extLst>
          </p:cNvPr>
          <p:cNvSpPr txBox="1">
            <a:spLocks/>
          </p:cNvSpPr>
          <p:nvPr/>
        </p:nvSpPr>
        <p:spPr bwMode="auto">
          <a:xfrm>
            <a:off x="5638800" y="5257800"/>
            <a:ext cx="1600200" cy="457200"/>
          </a:xfrm>
          <a:prstGeom prst="rect">
            <a:avLst/>
          </a:prstGeom>
          <a:solidFill>
            <a:srgbClr val="FFFF00"/>
          </a:solidFill>
          <a:ln w="9525">
            <a:noFill/>
            <a:miter lim="800000"/>
            <a:headEnd/>
            <a:tailEnd/>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2000" b="1" kern="0" dirty="0">
                <a:solidFill>
                  <a:srgbClr val="C00000"/>
                </a:solidFill>
                <a:latin typeface="Times New Roman" panose="02020603050405020304" pitchFamily="18" charset="0"/>
                <a:cs typeface="Times New Roman" panose="02020603050405020304" pitchFamily="18" charset="0"/>
              </a:rPr>
              <a:t>Metadata</a:t>
            </a:r>
          </a:p>
        </p:txBody>
      </p:sp>
      <p:sp>
        <p:nvSpPr>
          <p:cNvPr id="2" name="Left Brace 1">
            <a:extLst>
              <a:ext uri="{FF2B5EF4-FFF2-40B4-BE49-F238E27FC236}">
                <a16:creationId xmlns:a16="http://schemas.microsoft.com/office/drawing/2014/main" id="{A30E7534-E0C1-4E3F-9E15-547810470810}"/>
              </a:ext>
            </a:extLst>
          </p:cNvPr>
          <p:cNvSpPr/>
          <p:nvPr/>
        </p:nvSpPr>
        <p:spPr bwMode="auto">
          <a:xfrm>
            <a:off x="5029200" y="4572000"/>
            <a:ext cx="533400" cy="1173162"/>
          </a:xfrm>
          <a:prstGeom prst="leftBrace">
            <a:avLst/>
          </a:prstGeom>
          <a:noFill/>
          <a:ln w="349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US" sz="2400" b="0"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904384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76200"/>
            <a:ext cx="8229600" cy="6858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FAT: Root Folder (cont’d)</a:t>
            </a:r>
          </a:p>
        </p:txBody>
      </p:sp>
      <p:sp>
        <p:nvSpPr>
          <p:cNvPr id="5"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31</a:t>
            </a:fld>
            <a:endParaRPr lang="en-US"/>
          </a:p>
        </p:txBody>
      </p:sp>
      <p:pic>
        <p:nvPicPr>
          <p:cNvPr id="95234" name="Picture 2"/>
          <p:cNvPicPr>
            <a:picLocks noChangeAspect="1" noChangeArrowheads="1"/>
          </p:cNvPicPr>
          <p:nvPr/>
        </p:nvPicPr>
        <p:blipFill>
          <a:blip r:embed="rId3"/>
          <a:srcRect/>
          <a:stretch>
            <a:fillRect/>
          </a:stretch>
        </p:blipFill>
        <p:spPr bwMode="auto">
          <a:xfrm>
            <a:off x="914400" y="685800"/>
            <a:ext cx="7391400" cy="6096000"/>
          </a:xfrm>
          <a:prstGeom prst="rect">
            <a:avLst/>
          </a:prstGeom>
          <a:noFill/>
          <a:ln w="9525">
            <a:noFill/>
            <a:miter lim="800000"/>
            <a:headEnd/>
            <a:tailEnd/>
          </a:ln>
          <a:effectLst/>
        </p:spPr>
      </p:pic>
      <p:cxnSp>
        <p:nvCxnSpPr>
          <p:cNvPr id="8" name="Straight Arrow Connector 7"/>
          <p:cNvCxnSpPr/>
          <p:nvPr/>
        </p:nvCxnSpPr>
        <p:spPr bwMode="auto">
          <a:xfrm>
            <a:off x="269082" y="1828800"/>
            <a:ext cx="645318" cy="1588"/>
          </a:xfrm>
          <a:prstGeom prst="straightConnector1">
            <a:avLst/>
          </a:prstGeom>
          <a:noFill/>
          <a:ln w="66675" cap="flat" cmpd="sng" algn="ctr">
            <a:solidFill>
              <a:srgbClr val="FF0000"/>
            </a:solidFill>
            <a:prstDash val="solid"/>
            <a:round/>
            <a:headEnd type="none" w="med" len="med"/>
            <a:tailEnd type="triangle"/>
          </a:ln>
          <a:effectLst/>
        </p:spPr>
      </p:cxnSp>
      <p:cxnSp>
        <p:nvCxnSpPr>
          <p:cNvPr id="10" name="Straight Arrow Connector 9"/>
          <p:cNvCxnSpPr/>
          <p:nvPr/>
        </p:nvCxnSpPr>
        <p:spPr bwMode="auto">
          <a:xfrm>
            <a:off x="269082" y="2360612"/>
            <a:ext cx="645318" cy="1588"/>
          </a:xfrm>
          <a:prstGeom prst="straightConnector1">
            <a:avLst/>
          </a:prstGeom>
          <a:noFill/>
          <a:ln w="66675" cap="flat" cmpd="sng" algn="ctr">
            <a:solidFill>
              <a:srgbClr val="FF0000"/>
            </a:solidFill>
            <a:prstDash val="solid"/>
            <a:round/>
            <a:headEnd type="none" w="med" len="med"/>
            <a:tailEnd type="triangle"/>
          </a:ln>
          <a:effectLst/>
        </p:spPr>
      </p:cxnSp>
      <p:cxnSp>
        <p:nvCxnSpPr>
          <p:cNvPr id="11" name="Straight Arrow Connector 10"/>
          <p:cNvCxnSpPr/>
          <p:nvPr/>
        </p:nvCxnSpPr>
        <p:spPr bwMode="auto">
          <a:xfrm>
            <a:off x="269082" y="2741612"/>
            <a:ext cx="645318" cy="1588"/>
          </a:xfrm>
          <a:prstGeom prst="straightConnector1">
            <a:avLst/>
          </a:prstGeom>
          <a:noFill/>
          <a:ln w="66675" cap="flat" cmpd="sng" algn="ctr">
            <a:solidFill>
              <a:srgbClr val="FF0000"/>
            </a:solidFill>
            <a:prstDash val="solid"/>
            <a:round/>
            <a:headEnd type="none" w="med" len="med"/>
            <a:tailEnd type="triangle"/>
          </a:ln>
          <a:effectLst/>
        </p:spPr>
      </p:cxnSp>
      <p:cxnSp>
        <p:nvCxnSpPr>
          <p:cNvPr id="12" name="Straight Arrow Connector 11"/>
          <p:cNvCxnSpPr/>
          <p:nvPr/>
        </p:nvCxnSpPr>
        <p:spPr bwMode="auto">
          <a:xfrm>
            <a:off x="269082" y="4951412"/>
            <a:ext cx="645318" cy="1588"/>
          </a:xfrm>
          <a:prstGeom prst="straightConnector1">
            <a:avLst/>
          </a:prstGeom>
          <a:noFill/>
          <a:ln w="66675" cap="flat" cmpd="sng" algn="ctr">
            <a:solidFill>
              <a:srgbClr val="FF0000"/>
            </a:solidFill>
            <a:prstDash val="solid"/>
            <a:round/>
            <a:headEnd type="none" w="med" len="med"/>
            <a:tailEnd type="triangle"/>
          </a:ln>
          <a:effectLst/>
        </p:spPr>
      </p:cxnSp>
      <p:cxnSp>
        <p:nvCxnSpPr>
          <p:cNvPr id="13" name="Straight Arrow Connector 12"/>
          <p:cNvCxnSpPr/>
          <p:nvPr/>
        </p:nvCxnSpPr>
        <p:spPr bwMode="auto">
          <a:xfrm>
            <a:off x="288132" y="6170612"/>
            <a:ext cx="645318" cy="1588"/>
          </a:xfrm>
          <a:prstGeom prst="straightConnector1">
            <a:avLst/>
          </a:prstGeom>
          <a:noFill/>
          <a:ln w="66675" cap="flat" cmpd="sng" algn="ctr">
            <a:solidFill>
              <a:srgbClr val="FF0000"/>
            </a:solidFill>
            <a:prstDash val="solid"/>
            <a:round/>
            <a:headEnd type="none" w="med" len="med"/>
            <a:tailEnd type="triangle"/>
          </a:ln>
          <a:effectLst/>
        </p:spPr>
      </p:cxnSp>
      <p:cxnSp>
        <p:nvCxnSpPr>
          <p:cNvPr id="14" name="Straight Arrow Connector 13"/>
          <p:cNvCxnSpPr/>
          <p:nvPr/>
        </p:nvCxnSpPr>
        <p:spPr bwMode="auto">
          <a:xfrm>
            <a:off x="269082" y="6477000"/>
            <a:ext cx="645318" cy="1588"/>
          </a:xfrm>
          <a:prstGeom prst="straightConnector1">
            <a:avLst/>
          </a:prstGeom>
          <a:noFill/>
          <a:ln w="66675" cap="flat" cmpd="sng" algn="ctr">
            <a:solidFill>
              <a:srgbClr val="FF0000"/>
            </a:solidFill>
            <a:prstDash val="solid"/>
            <a:round/>
            <a:headEnd type="none" w="med" len="med"/>
            <a:tailEnd type="triangle"/>
          </a:ln>
          <a:effectLst/>
        </p:spPr>
      </p:cxnSp>
      <p:pic>
        <p:nvPicPr>
          <p:cNvPr id="95235" name="Picture 3"/>
          <p:cNvPicPr>
            <a:picLocks noChangeAspect="1" noChangeArrowheads="1"/>
          </p:cNvPicPr>
          <p:nvPr/>
        </p:nvPicPr>
        <p:blipFill>
          <a:blip r:embed="rId4"/>
          <a:srcRect/>
          <a:stretch>
            <a:fillRect/>
          </a:stretch>
        </p:blipFill>
        <p:spPr bwMode="auto">
          <a:xfrm>
            <a:off x="1845886" y="1830388"/>
            <a:ext cx="6459914" cy="2062256"/>
          </a:xfrm>
          <a:prstGeom prst="rect">
            <a:avLst/>
          </a:prstGeom>
          <a:noFill/>
          <a:ln w="9525">
            <a:noFill/>
            <a:miter lim="800000"/>
            <a:headEnd/>
            <a:tailEnd/>
          </a:ln>
          <a:effectLst/>
        </p:spPr>
      </p:pic>
      <p:sp>
        <p:nvSpPr>
          <p:cNvPr id="15" name="Rectangle 2"/>
          <p:cNvSpPr txBox="1">
            <a:spLocks noChangeArrowheads="1"/>
          </p:cNvSpPr>
          <p:nvPr/>
        </p:nvSpPr>
        <p:spPr bwMode="auto">
          <a:xfrm>
            <a:off x="6148993" y="1143000"/>
            <a:ext cx="2918807" cy="381000"/>
          </a:xfrm>
          <a:prstGeom prst="rect">
            <a:avLst/>
          </a:prstGeom>
          <a:noFill/>
          <a:ln w="47625">
            <a:solidFill>
              <a:srgbClr val="FF0000"/>
            </a:solid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CA" sz="2800" b="1" u="none" dirty="0">
                <a:solidFill>
                  <a:srgbClr val="FF0000"/>
                </a:solidFill>
                <a:latin typeface="Times New Roman" panose="02020603050405020304" pitchFamily="18" charset="0"/>
                <a:cs typeface="Times New Roman" panose="02020603050405020304" pitchFamily="18" charset="0"/>
              </a:rPr>
              <a:t>8.3 filename</a:t>
            </a:r>
            <a:endParaRPr lang="en-US" sz="2800" b="1" u="none" dirty="0">
              <a:solidFill>
                <a:srgbClr val="FF0000"/>
              </a:solidFill>
              <a:latin typeface="Times New Roman" panose="02020603050405020304" pitchFamily="18" charset="0"/>
              <a:cs typeface="Times New Roman" panose="02020603050405020304" pitchFamily="18" charset="0"/>
            </a:endParaRPr>
          </a:p>
        </p:txBody>
      </p:sp>
      <p:sp>
        <p:nvSpPr>
          <p:cNvPr id="16" name="Rectangle 2"/>
          <p:cNvSpPr txBox="1">
            <a:spLocks noChangeArrowheads="1"/>
          </p:cNvSpPr>
          <p:nvPr/>
        </p:nvSpPr>
        <p:spPr bwMode="auto">
          <a:xfrm>
            <a:off x="609600" y="685800"/>
            <a:ext cx="8077200" cy="457200"/>
          </a:xfrm>
          <a:prstGeom prst="rect">
            <a:avLst/>
          </a:prstGeom>
          <a:solidFill>
            <a:schemeClr val="accent3"/>
          </a:solid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CA" sz="2800" b="1" u="none" dirty="0">
                <a:solidFill>
                  <a:schemeClr val="accent2">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Data structure for a basic FAT directory entry</a:t>
            </a:r>
            <a:endParaRPr lang="en-US" sz="2800" b="1" u="none" dirty="0">
              <a:solidFill>
                <a:schemeClr val="accent2">
                  <a:lumMod val="75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55776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heckerboard(across)">
                                      <p:cBhvr>
                                        <p:cTn id="10" dur="500"/>
                                        <p:tgtEl>
                                          <p:spTgt spid="10"/>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heckerboard(across)">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95235"/>
                                        </p:tgtEl>
                                        <p:attrNameLst>
                                          <p:attrName>style.visibility</p:attrName>
                                        </p:attrNameLst>
                                      </p:cBhvr>
                                      <p:to>
                                        <p:strVal val="visible"/>
                                      </p:to>
                                    </p:set>
                                    <p:animEffect transition="in" filter="checkerboard(across)">
                                      <p:cBhvr>
                                        <p:cTn id="23" dur="500"/>
                                        <p:tgtEl>
                                          <p:spTgt spid="95235"/>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xit" presetSubtype="10" fill="hold" nodeType="clickEffect">
                                  <p:stCondLst>
                                    <p:cond delay="0"/>
                                  </p:stCondLst>
                                  <p:childTnLst>
                                    <p:animEffect transition="out" filter="checkerboard(across)">
                                      <p:cBhvr>
                                        <p:cTn id="27" dur="500"/>
                                        <p:tgtEl>
                                          <p:spTgt spid="95235"/>
                                        </p:tgtEl>
                                      </p:cBhvr>
                                    </p:animEffect>
                                    <p:set>
                                      <p:cBhvr>
                                        <p:cTn id="28" dur="1" fill="hold">
                                          <p:stCondLst>
                                            <p:cond delay="499"/>
                                          </p:stCondLst>
                                        </p:cTn>
                                        <p:tgtEl>
                                          <p:spTgt spid="95235"/>
                                        </p:tgtEl>
                                        <p:attrNameLst>
                                          <p:attrName>style.visibility</p:attrName>
                                        </p:attrNameLst>
                                      </p:cBhvr>
                                      <p:to>
                                        <p:strVal val="hidden"/>
                                      </p:to>
                                    </p:set>
                                  </p:childTnLst>
                                </p:cTn>
                              </p:par>
                            </p:childTnLst>
                          </p:cTn>
                        </p:par>
                        <p:par>
                          <p:cTn id="29" fill="hold">
                            <p:stCondLst>
                              <p:cond delay="500"/>
                            </p:stCondLst>
                            <p:childTnLst>
                              <p:par>
                                <p:cTn id="30" presetID="5" presetClass="entr" presetSubtype="1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checkerboard(across)">
                                      <p:cBhvr>
                                        <p:cTn id="32" dur="500"/>
                                        <p:tgtEl>
                                          <p:spTgt spid="12"/>
                                        </p:tgtEl>
                                      </p:cBhvr>
                                    </p:animEffect>
                                  </p:childTnLst>
                                </p:cTn>
                              </p:par>
                              <p:par>
                                <p:cTn id="33" presetID="5" presetClass="entr" presetSubtype="1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checkerboard(across)">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checkerboard(across)">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76200"/>
            <a:ext cx="8229600" cy="6858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FAT: Root Folder (cont’d)</a:t>
            </a:r>
          </a:p>
        </p:txBody>
      </p:sp>
      <p:sp>
        <p:nvSpPr>
          <p:cNvPr id="5"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32</a:t>
            </a:fld>
            <a:endParaRPr lang="en-US"/>
          </a:p>
        </p:txBody>
      </p:sp>
      <p:pic>
        <p:nvPicPr>
          <p:cNvPr id="96258" name="Picture 2"/>
          <p:cNvPicPr>
            <a:picLocks noChangeAspect="1" noChangeArrowheads="1"/>
          </p:cNvPicPr>
          <p:nvPr/>
        </p:nvPicPr>
        <p:blipFill>
          <a:blip r:embed="rId3"/>
          <a:srcRect/>
          <a:stretch>
            <a:fillRect/>
          </a:stretch>
        </p:blipFill>
        <p:spPr bwMode="auto">
          <a:xfrm>
            <a:off x="2590800" y="609599"/>
            <a:ext cx="6172200" cy="5181601"/>
          </a:xfrm>
          <a:prstGeom prst="rect">
            <a:avLst/>
          </a:prstGeom>
          <a:noFill/>
          <a:ln w="9525">
            <a:noFill/>
            <a:miter lim="800000"/>
            <a:headEnd/>
            <a:tailEnd/>
          </a:ln>
          <a:effectLst/>
        </p:spPr>
      </p:pic>
      <p:pic>
        <p:nvPicPr>
          <p:cNvPr id="15" name="Picture 3"/>
          <p:cNvPicPr>
            <a:picLocks noChangeAspect="1" noChangeArrowheads="1"/>
          </p:cNvPicPr>
          <p:nvPr/>
        </p:nvPicPr>
        <p:blipFill>
          <a:blip r:embed="rId4"/>
          <a:srcRect/>
          <a:stretch>
            <a:fillRect/>
          </a:stretch>
        </p:blipFill>
        <p:spPr bwMode="auto">
          <a:xfrm>
            <a:off x="0" y="5638801"/>
            <a:ext cx="6089650" cy="1219199"/>
          </a:xfrm>
          <a:prstGeom prst="rect">
            <a:avLst/>
          </a:prstGeom>
          <a:noFill/>
          <a:ln w="9525">
            <a:noFill/>
            <a:miter lim="800000"/>
            <a:headEnd/>
            <a:tailEnd/>
          </a:ln>
          <a:effectLst/>
        </p:spPr>
      </p:pic>
      <p:cxnSp>
        <p:nvCxnSpPr>
          <p:cNvPr id="16" name="Straight Arrow Connector 15"/>
          <p:cNvCxnSpPr/>
          <p:nvPr/>
        </p:nvCxnSpPr>
        <p:spPr bwMode="auto">
          <a:xfrm flipV="1">
            <a:off x="1066800" y="2209800"/>
            <a:ext cx="5105400" cy="3962400"/>
          </a:xfrm>
          <a:prstGeom prst="straightConnector1">
            <a:avLst/>
          </a:prstGeom>
          <a:noFill/>
          <a:ln w="66675" cap="flat" cmpd="sng" algn="ctr">
            <a:solidFill>
              <a:srgbClr val="FF0000"/>
            </a:solidFill>
            <a:prstDash val="solid"/>
            <a:round/>
            <a:headEnd type="triangle" w="med" len="med"/>
            <a:tailEnd type="triangle"/>
          </a:ln>
          <a:effectLst/>
        </p:spPr>
      </p:cxnSp>
      <p:sp>
        <p:nvSpPr>
          <p:cNvPr id="7" name="Rectangle 2"/>
          <p:cNvSpPr txBox="1">
            <a:spLocks noChangeArrowheads="1"/>
          </p:cNvSpPr>
          <p:nvPr/>
        </p:nvSpPr>
        <p:spPr bwMode="auto">
          <a:xfrm>
            <a:off x="609600" y="685800"/>
            <a:ext cx="8077200" cy="457200"/>
          </a:xfrm>
          <a:prstGeom prst="rect">
            <a:avLst/>
          </a:prstGeom>
          <a:solidFill>
            <a:schemeClr val="accent3"/>
          </a:solid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CA" sz="2800" b="1" u="none" dirty="0">
                <a:solidFill>
                  <a:schemeClr val="accent2">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Flag values for the directory entry attributes field</a:t>
            </a:r>
            <a:endParaRPr lang="en-US" sz="2800" b="1" u="none" dirty="0">
              <a:solidFill>
                <a:schemeClr val="accent2">
                  <a:lumMod val="75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Rectangle 2"/>
          <p:cNvSpPr txBox="1">
            <a:spLocks noChangeArrowheads="1"/>
          </p:cNvSpPr>
          <p:nvPr/>
        </p:nvSpPr>
        <p:spPr bwMode="auto">
          <a:xfrm>
            <a:off x="685800" y="3124200"/>
            <a:ext cx="1676400" cy="533400"/>
          </a:xfrm>
          <a:prstGeom prst="rect">
            <a:avLst/>
          </a:prstGeom>
          <a:solidFill>
            <a:schemeClr val="accent3"/>
          </a:solid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CA" sz="2400" u="none" dirty="0">
                <a:solidFill>
                  <a:schemeClr val="accent2">
                    <a:lumMod val="75000"/>
                  </a:schemeClr>
                </a:solidFill>
                <a:latin typeface="Times New Roman" pitchFamily="18" charset="0"/>
                <a:cs typeface="Times New Roman" pitchFamily="18" charset="0"/>
              </a:rPr>
              <a:t>Table 10.6</a:t>
            </a:r>
            <a:endParaRPr lang="en-US" sz="2400" u="none" dirty="0">
              <a:solidFill>
                <a:schemeClr val="accent2">
                  <a:lumMod val="7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35651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4387" y="3959172"/>
            <a:ext cx="1376363" cy="1679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6"/>
          <p:cNvSpPr>
            <a:spLocks noChangeArrowheads="1"/>
          </p:cNvSpPr>
          <p:nvPr/>
        </p:nvSpPr>
        <p:spPr bwMode="auto">
          <a:xfrm>
            <a:off x="228600" y="1479497"/>
            <a:ext cx="5715000" cy="2460625"/>
          </a:xfrm>
          <a:prstGeom prst="cloudCallout">
            <a:avLst>
              <a:gd name="adj1" fmla="val 43293"/>
              <a:gd name="adj2" fmla="val 52429"/>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a:solidFill>
              <a:schemeClr val="tx1"/>
            </a:solidFill>
            <a:round/>
            <a:headEnd/>
            <a:tailEnd/>
          </a:ln>
        </p:spPr>
        <p:txBody>
          <a:bodyPr/>
          <a:lstStyle/>
          <a:p>
            <a:pPr>
              <a:defRPr/>
            </a:pPr>
            <a:r>
              <a:rPr lang="en-CA" sz="2800" b="1" dirty="0">
                <a:solidFill>
                  <a:srgbClr val="FF0000"/>
                </a:solidFill>
                <a:effectLst>
                  <a:outerShdw blurRad="38100" dist="38100" dir="2700000" algn="tl">
                    <a:srgbClr val="FFFFFF"/>
                  </a:outerShdw>
                </a:effectLst>
                <a:latin typeface="+mn-lt"/>
              </a:rPr>
              <a:t>What if the file name is expected to be long?</a:t>
            </a:r>
            <a:endParaRPr lang="en-US" sz="2800" b="1" dirty="0">
              <a:solidFill>
                <a:srgbClr val="FF0000"/>
              </a:solidFill>
              <a:effectLst>
                <a:outerShdw blurRad="38100" dist="38100" dir="2700000" algn="tl">
                  <a:srgbClr val="FFFFFF"/>
                </a:outerShdw>
              </a:effectLst>
              <a:latin typeface="+mn-lt"/>
            </a:endParaRPr>
          </a:p>
        </p:txBody>
      </p:sp>
      <p:sp>
        <p:nvSpPr>
          <p:cNvPr id="76807" name="灯片编号占位符 3"/>
          <p:cNvSpPr txBox="1">
            <a:spLocks noGrp="1"/>
          </p:cNvSpPr>
          <p:nvPr/>
        </p:nvSpPr>
        <p:spPr bwMode="auto">
          <a:xfrm>
            <a:off x="8223250" y="62484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r"/>
            <a:fld id="{F1339A37-6164-4406-AE41-20501ADB1965}" type="slidenum">
              <a:rPr lang="zh-CN" altLang="en-US" sz="1400">
                <a:ea typeface="SimSun" pitchFamily="2" charset="-122"/>
              </a:rPr>
              <a:pPr algn="r"/>
              <a:t>33</a:t>
            </a:fld>
            <a:endParaRPr lang="en-US" altLang="zh-CN" sz="1400">
              <a:ea typeface="SimSun" pitchFamily="2" charset="-122"/>
            </a:endParaRPr>
          </a:p>
        </p:txBody>
      </p:sp>
      <p:sp>
        <p:nvSpPr>
          <p:cNvPr id="8" name="Rectangle 2"/>
          <p:cNvSpPr txBox="1">
            <a:spLocks noChangeArrowheads="1"/>
          </p:cNvSpPr>
          <p:nvPr/>
        </p:nvSpPr>
        <p:spPr bwMode="auto">
          <a:xfrm>
            <a:off x="5562600" y="76200"/>
            <a:ext cx="3200400" cy="2209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CA"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8.3 filename</a:t>
            </a:r>
            <a:r>
              <a:rPr lang="en-CA" sz="2800" b="1" u="none"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or </a:t>
            </a:r>
            <a:r>
              <a:rPr lang="en-CA"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short-filename</a:t>
            </a:r>
            <a:r>
              <a:rPr lang="en-CA" sz="2800" b="1" u="none"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such as “readme01.txt”</a:t>
            </a:r>
            <a:endParaRPr lang="en-US" sz="2800" b="1" u="none"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2"/>
          <p:cNvSpPr txBox="1">
            <a:spLocks noChangeArrowheads="1"/>
          </p:cNvSpPr>
          <p:nvPr/>
        </p:nvSpPr>
        <p:spPr bwMode="auto">
          <a:xfrm>
            <a:off x="5943600" y="3733800"/>
            <a:ext cx="3200400" cy="2209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CA"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Long file name</a:t>
            </a:r>
            <a:r>
              <a:rPr lang="en-CA" sz="2800" b="1" u="none"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such as “readme_CIS6520_2021.txt”</a:t>
            </a:r>
            <a:endParaRPr lang="en-US" sz="2800" b="1" u="none"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1615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76200"/>
            <a:ext cx="8229600" cy="6858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Long File Name Directory Entries</a:t>
            </a:r>
          </a:p>
        </p:txBody>
      </p:sp>
      <p:sp>
        <p:nvSpPr>
          <p:cNvPr id="5"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34</a:t>
            </a:fld>
            <a:endParaRPr lang="en-US"/>
          </a:p>
        </p:txBody>
      </p:sp>
      <p:sp>
        <p:nvSpPr>
          <p:cNvPr id="7" name="Rectangle 3"/>
          <p:cNvSpPr txBox="1">
            <a:spLocks noChangeArrowheads="1"/>
          </p:cNvSpPr>
          <p:nvPr/>
        </p:nvSpPr>
        <p:spPr bwMode="auto">
          <a:xfrm>
            <a:off x="381000" y="685800"/>
            <a:ext cx="8229600" cy="152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spcAft>
                <a:spcPts val="1200"/>
              </a:spcAft>
              <a:buFont typeface="ZapfDingbats" pitchFamily="82" charset="2"/>
              <a:buChar char="r"/>
            </a:pPr>
            <a:r>
              <a:rPr lang="en-US" sz="2800" kern="0" dirty="0">
                <a:latin typeface="Times New Roman" pitchFamily="18" charset="0"/>
                <a:cs typeface="Times New Roman" pitchFamily="18" charset="0"/>
              </a:rPr>
              <a:t>A file will have a normal entry in addition to any long file name (LFN) entries, and </a:t>
            </a:r>
            <a:r>
              <a:rPr lang="en-US" sz="2800" b="1" kern="0" dirty="0">
                <a:latin typeface="Times New Roman" pitchFamily="18" charset="0"/>
                <a:cs typeface="Times New Roman" pitchFamily="18" charset="0"/>
              </a:rPr>
              <a:t>the LFN entries will precede the normal entry</a:t>
            </a:r>
            <a:r>
              <a:rPr lang="en-US" sz="2800" kern="0" dirty="0">
                <a:latin typeface="Times New Roman" pitchFamily="18" charset="0"/>
                <a:cs typeface="Times New Roman" pitchFamily="18" charset="0"/>
              </a:rPr>
              <a:t>.</a:t>
            </a:r>
            <a:endPar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97282" name="Picture 2"/>
          <p:cNvPicPr>
            <a:picLocks noChangeAspect="1" noChangeArrowheads="1"/>
          </p:cNvPicPr>
          <p:nvPr/>
        </p:nvPicPr>
        <p:blipFill>
          <a:blip r:embed="rId3"/>
          <a:srcRect/>
          <a:stretch>
            <a:fillRect/>
          </a:stretch>
        </p:blipFill>
        <p:spPr bwMode="auto">
          <a:xfrm>
            <a:off x="1533128" y="1981200"/>
            <a:ext cx="6239272" cy="4849960"/>
          </a:xfrm>
          <a:prstGeom prst="rect">
            <a:avLst/>
          </a:prstGeom>
          <a:noFill/>
          <a:ln w="9525">
            <a:noFill/>
            <a:miter lim="800000"/>
            <a:headEnd/>
            <a:tailEnd/>
          </a:ln>
          <a:effectLst/>
        </p:spPr>
      </p:pic>
      <p:cxnSp>
        <p:nvCxnSpPr>
          <p:cNvPr id="6" name="Straight Arrow Connector 5">
            <a:extLst>
              <a:ext uri="{FF2B5EF4-FFF2-40B4-BE49-F238E27FC236}">
                <a16:creationId xmlns:a16="http://schemas.microsoft.com/office/drawing/2014/main" id="{0A8D1DAF-4B3B-430F-B384-8F0275C2FC9E}"/>
              </a:ext>
            </a:extLst>
          </p:cNvPr>
          <p:cNvCxnSpPr/>
          <p:nvPr/>
        </p:nvCxnSpPr>
        <p:spPr bwMode="auto">
          <a:xfrm>
            <a:off x="878682" y="4037012"/>
            <a:ext cx="645318" cy="1588"/>
          </a:xfrm>
          <a:prstGeom prst="straightConnector1">
            <a:avLst/>
          </a:prstGeom>
          <a:noFill/>
          <a:ln w="66675" cap="flat" cmpd="sng" algn="ctr">
            <a:solidFill>
              <a:srgbClr val="FF0000"/>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730603C8-CABA-44B3-8ED5-21B4531D2A2D}"/>
              </a:ext>
            </a:extLst>
          </p:cNvPr>
          <p:cNvCxnSpPr/>
          <p:nvPr/>
        </p:nvCxnSpPr>
        <p:spPr bwMode="auto">
          <a:xfrm>
            <a:off x="878682" y="5637212"/>
            <a:ext cx="645318" cy="1588"/>
          </a:xfrm>
          <a:prstGeom prst="straightConnector1">
            <a:avLst/>
          </a:prstGeom>
          <a:noFill/>
          <a:ln w="66675" cap="flat" cmpd="sng" algn="ctr">
            <a:solidFill>
              <a:srgbClr val="FF0000"/>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4901AD0B-1241-455C-A6F7-F1C884DF7534}"/>
              </a:ext>
            </a:extLst>
          </p:cNvPr>
          <p:cNvCxnSpPr/>
          <p:nvPr/>
        </p:nvCxnSpPr>
        <p:spPr bwMode="auto">
          <a:xfrm>
            <a:off x="878682" y="6399212"/>
            <a:ext cx="645318" cy="1588"/>
          </a:xfrm>
          <a:prstGeom prst="straightConnector1">
            <a:avLst/>
          </a:prstGeom>
          <a:noFill/>
          <a:ln w="6667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119823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35</a:t>
            </a:fld>
            <a:endParaRPr lang="en-US"/>
          </a:p>
        </p:txBody>
      </p:sp>
      <p:sp>
        <p:nvSpPr>
          <p:cNvPr id="10" name="Rectangle 9"/>
          <p:cNvSpPr/>
          <p:nvPr/>
        </p:nvSpPr>
        <p:spPr bwMode="auto">
          <a:xfrm flipV="1">
            <a:off x="5219700" y="2209800"/>
            <a:ext cx="3238500" cy="495300"/>
          </a:xfrm>
          <a:prstGeom prst="rect">
            <a:avLst/>
          </a:pr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11" name="Rectangle 10"/>
          <p:cNvSpPr/>
          <p:nvPr/>
        </p:nvSpPr>
        <p:spPr bwMode="auto">
          <a:xfrm flipV="1">
            <a:off x="5219700" y="2705100"/>
            <a:ext cx="3238500" cy="495300"/>
          </a:xfrm>
          <a:prstGeom prst="rect">
            <a:avLst/>
          </a:prstGeom>
          <a:noFill/>
          <a:ln w="603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15" name="Rectangle 2"/>
          <p:cNvSpPr txBox="1">
            <a:spLocks noChangeArrowheads="1"/>
          </p:cNvSpPr>
          <p:nvPr/>
        </p:nvSpPr>
        <p:spPr bwMode="auto">
          <a:xfrm>
            <a:off x="5867400" y="3009900"/>
            <a:ext cx="19050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3600" b="1" u="none" dirty="0">
                <a:solidFill>
                  <a:schemeClr val="tx1"/>
                </a:solidFill>
                <a:effectLst>
                  <a:outerShdw blurRad="38100" dist="38100" dir="2700000" algn="tl">
                    <a:srgbClr val="000000">
                      <a:alpha val="43137"/>
                    </a:srgbClr>
                  </a:outerShdw>
                </a:effectLst>
              </a:rPr>
              <a:t>……</a:t>
            </a:r>
          </a:p>
        </p:txBody>
      </p:sp>
      <p:sp>
        <p:nvSpPr>
          <p:cNvPr id="16" name="Rectangle 2"/>
          <p:cNvSpPr txBox="1">
            <a:spLocks noChangeArrowheads="1"/>
          </p:cNvSpPr>
          <p:nvPr/>
        </p:nvSpPr>
        <p:spPr bwMode="auto">
          <a:xfrm>
            <a:off x="1066800" y="2419350"/>
            <a:ext cx="30480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b="1" u="none"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LFN Entry </a:t>
            </a:r>
          </a:p>
        </p:txBody>
      </p:sp>
      <p:sp>
        <p:nvSpPr>
          <p:cNvPr id="19" name="Rectangle 2"/>
          <p:cNvSpPr txBox="1">
            <a:spLocks noChangeArrowheads="1"/>
          </p:cNvSpPr>
          <p:nvPr/>
        </p:nvSpPr>
        <p:spPr bwMode="auto">
          <a:xfrm>
            <a:off x="304800" y="2990850"/>
            <a:ext cx="45720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b="1" u="none"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Normal Directory Entry</a:t>
            </a:r>
          </a:p>
        </p:txBody>
      </p:sp>
      <p:sp>
        <p:nvSpPr>
          <p:cNvPr id="24" name="Rectangle 2"/>
          <p:cNvSpPr txBox="1">
            <a:spLocks noChangeArrowheads="1"/>
          </p:cNvSpPr>
          <p:nvPr/>
        </p:nvSpPr>
        <p:spPr bwMode="auto">
          <a:xfrm>
            <a:off x="5791200" y="1447800"/>
            <a:ext cx="19050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3600" b="1" u="none" dirty="0">
                <a:solidFill>
                  <a:schemeClr val="tx1"/>
                </a:solidFill>
                <a:effectLst>
                  <a:outerShdw blurRad="38100" dist="38100" dir="2700000" algn="tl">
                    <a:srgbClr val="000000">
                      <a:alpha val="43137"/>
                    </a:srgbClr>
                  </a:outerShdw>
                </a:effectLst>
              </a:rPr>
              <a:t>……</a:t>
            </a:r>
          </a:p>
        </p:txBody>
      </p:sp>
      <p:sp>
        <p:nvSpPr>
          <p:cNvPr id="25" name="Rectangle 2"/>
          <p:cNvSpPr txBox="1">
            <a:spLocks noChangeArrowheads="1"/>
          </p:cNvSpPr>
          <p:nvPr/>
        </p:nvSpPr>
        <p:spPr bwMode="auto">
          <a:xfrm>
            <a:off x="304800" y="685800"/>
            <a:ext cx="6934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CA" sz="2800" b="1" u="none"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“readme_CIS6520_2021.txt”</a:t>
            </a:r>
            <a:endParaRPr lang="en-US" sz="2800" b="1" u="none"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6" name="Straight Arrow Connector 25"/>
          <p:cNvCxnSpPr>
            <a:cxnSpLocks/>
          </p:cNvCxnSpPr>
          <p:nvPr/>
        </p:nvCxnSpPr>
        <p:spPr bwMode="auto">
          <a:xfrm flipV="1">
            <a:off x="2895600" y="1447800"/>
            <a:ext cx="1828800" cy="762000"/>
          </a:xfrm>
          <a:prstGeom prst="straightConnector1">
            <a:avLst/>
          </a:prstGeom>
          <a:noFill/>
          <a:ln w="66675" cap="flat" cmpd="sng" algn="ctr">
            <a:solidFill>
              <a:srgbClr val="FF0000"/>
            </a:solidFill>
            <a:prstDash val="solid"/>
            <a:round/>
            <a:headEnd type="none" w="med" len="med"/>
            <a:tailEnd type="triangle"/>
          </a:ln>
          <a:effectLst/>
        </p:spPr>
      </p:cxnSp>
      <p:sp>
        <p:nvSpPr>
          <p:cNvPr id="7" name="Oval 6"/>
          <p:cNvSpPr/>
          <p:nvPr/>
        </p:nvSpPr>
        <p:spPr bwMode="auto">
          <a:xfrm>
            <a:off x="304800" y="2209800"/>
            <a:ext cx="4572000" cy="1905000"/>
          </a:xfrm>
          <a:prstGeom prst="ellipse">
            <a:avLst/>
          </a:prstGeom>
          <a:noFill/>
          <a:ln w="603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pic>
        <p:nvPicPr>
          <p:cNvPr id="12" name="Picture 3">
            <a:extLst>
              <a:ext uri="{FF2B5EF4-FFF2-40B4-BE49-F238E27FC236}">
                <a16:creationId xmlns:a16="http://schemas.microsoft.com/office/drawing/2014/main" id="{3AAD9B9E-EFBC-48DA-87ED-8DAB4FB207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6DE045CE-8E6F-4EF7-9161-0D06237501FB}"/>
              </a:ext>
            </a:extLst>
          </p:cNvPr>
          <p:cNvPicPr>
            <a:picLocks noChangeAspect="1"/>
          </p:cNvPicPr>
          <p:nvPr/>
        </p:nvPicPr>
        <p:blipFill>
          <a:blip r:embed="rId4"/>
          <a:stretch>
            <a:fillRect/>
          </a:stretch>
        </p:blipFill>
        <p:spPr>
          <a:xfrm>
            <a:off x="3810000" y="4210665"/>
            <a:ext cx="3609975" cy="2427132"/>
          </a:xfrm>
          <a:prstGeom prst="rect">
            <a:avLst/>
          </a:prstGeom>
        </p:spPr>
      </p:pic>
    </p:spTree>
    <p:extLst>
      <p:ext uri="{BB962C8B-B14F-4D97-AF65-F5344CB8AC3E}">
        <p14:creationId xmlns:p14="http://schemas.microsoft.com/office/powerpoint/2010/main" val="40173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219200" y="228600"/>
            <a:ext cx="7467600" cy="738664"/>
          </a:xfrm>
        </p:spPr>
        <p:txBody>
          <a:bodyPr/>
          <a:lstStyle/>
          <a:p>
            <a:pPr algn="ct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Relationship between the directory entry structures, clusters, and FAT structure.</a:t>
            </a:r>
          </a:p>
        </p:txBody>
      </p:sp>
      <p:sp>
        <p:nvSpPr>
          <p:cNvPr id="5"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36</a:t>
            </a:fld>
            <a:endParaRPr lang="en-US"/>
          </a:p>
        </p:txBody>
      </p:sp>
      <p:pic>
        <p:nvPicPr>
          <p:cNvPr id="98306" name="Picture 2"/>
          <p:cNvPicPr>
            <a:picLocks noChangeAspect="1" noChangeArrowheads="1"/>
          </p:cNvPicPr>
          <p:nvPr/>
        </p:nvPicPr>
        <p:blipFill>
          <a:blip r:embed="rId3"/>
          <a:srcRect/>
          <a:stretch>
            <a:fillRect/>
          </a:stretch>
        </p:blipFill>
        <p:spPr bwMode="auto">
          <a:xfrm>
            <a:off x="0" y="1524000"/>
            <a:ext cx="7543799" cy="5181600"/>
          </a:xfrm>
          <a:prstGeom prst="rect">
            <a:avLst/>
          </a:prstGeom>
          <a:noFill/>
          <a:ln w="9525">
            <a:noFill/>
            <a:miter lim="800000"/>
            <a:headEnd/>
            <a:tailEnd/>
          </a:ln>
          <a:effectLst/>
        </p:spPr>
      </p:pic>
      <p:grpSp>
        <p:nvGrpSpPr>
          <p:cNvPr id="10" name="Group 9"/>
          <p:cNvGrpSpPr/>
          <p:nvPr/>
        </p:nvGrpSpPr>
        <p:grpSpPr>
          <a:xfrm>
            <a:off x="6781800" y="1219200"/>
            <a:ext cx="2362200" cy="2362200"/>
            <a:chOff x="6781800" y="1219200"/>
            <a:chExt cx="2362200" cy="2362200"/>
          </a:xfrm>
        </p:grpSpPr>
        <p:sp>
          <p:nvSpPr>
            <p:cNvPr id="6" name="Rectangle 4"/>
            <p:cNvSpPr>
              <a:spLocks noChangeArrowheads="1"/>
            </p:cNvSpPr>
            <p:nvPr/>
          </p:nvSpPr>
          <p:spPr bwMode="auto">
            <a:xfrm>
              <a:off x="7086600" y="1219200"/>
              <a:ext cx="2057400" cy="1219200"/>
            </a:xfrm>
            <a:prstGeom prst="rect">
              <a:avLst/>
            </a:prstGeom>
            <a:solidFill>
              <a:schemeClr val="accent1"/>
            </a:solidFill>
            <a:ln w="9525">
              <a:solidFill>
                <a:schemeClr val="tx1"/>
              </a:solidFill>
              <a:miter lim="800000"/>
              <a:headEnd/>
              <a:tailEnd/>
            </a:ln>
          </p:spPr>
          <p:txBody>
            <a:bodyPr wrap="none" anchor="ctr"/>
            <a:lstStyle/>
            <a:p>
              <a:r>
                <a:rPr lang="en-US" sz="1800" dirty="0">
                  <a:latin typeface="Times New Roman" pitchFamily="18" charset="0"/>
                  <a:cs typeface="Times New Roman" pitchFamily="18" charset="0"/>
                </a:rPr>
                <a:t>FAT12 -&gt;12 bits</a:t>
              </a:r>
            </a:p>
            <a:p>
              <a:r>
                <a:rPr lang="en-US" sz="1800" dirty="0">
                  <a:latin typeface="Times New Roman" pitchFamily="18" charset="0"/>
                  <a:cs typeface="Times New Roman" pitchFamily="18" charset="0"/>
                </a:rPr>
                <a:t>FAT16 -&gt;16 bits</a:t>
              </a:r>
            </a:p>
            <a:p>
              <a:r>
                <a:rPr lang="en-US" sz="1800" dirty="0">
                  <a:latin typeface="Times New Roman" pitchFamily="18" charset="0"/>
                  <a:cs typeface="Times New Roman" pitchFamily="18" charset="0"/>
                </a:rPr>
                <a:t>FAT32 -&gt;32 bits</a:t>
              </a:r>
            </a:p>
          </p:txBody>
        </p:sp>
        <p:cxnSp>
          <p:nvCxnSpPr>
            <p:cNvPr id="7" name="Straight Arrow Connector 6"/>
            <p:cNvCxnSpPr/>
            <p:nvPr/>
          </p:nvCxnSpPr>
          <p:spPr bwMode="auto">
            <a:xfrm flipV="1">
              <a:off x="6781800" y="2438400"/>
              <a:ext cx="1447800" cy="1143000"/>
            </a:xfrm>
            <a:prstGeom prst="straightConnector1">
              <a:avLst/>
            </a:prstGeom>
            <a:noFill/>
            <a:ln w="66675" cap="flat" cmpd="sng" algn="ctr">
              <a:solidFill>
                <a:srgbClr val="FF0000"/>
              </a:solidFill>
              <a:prstDash val="solid"/>
              <a:round/>
              <a:headEnd type="triangle" w="med" len="med"/>
              <a:tailEnd type="none"/>
            </a:ln>
            <a:effectLst/>
          </p:spPr>
        </p:cxnSp>
      </p:grpSp>
      <p:sp>
        <p:nvSpPr>
          <p:cNvPr id="8" name="Text Box 5"/>
          <p:cNvSpPr txBox="1">
            <a:spLocks noChangeArrowheads="1"/>
          </p:cNvSpPr>
          <p:nvPr/>
        </p:nvSpPr>
        <p:spPr bwMode="auto">
          <a:xfrm rot="10800000" flipV="1">
            <a:off x="7010401" y="3396734"/>
            <a:ext cx="1904999" cy="369332"/>
          </a:xfrm>
          <a:prstGeom prst="rect">
            <a:avLst/>
          </a:prstGeom>
          <a:noFill/>
          <a:ln w="9525">
            <a:noFill/>
            <a:miter lim="800000"/>
            <a:headEnd/>
            <a:tailEnd/>
          </a:ln>
        </p:spPr>
        <p:txBody>
          <a:bodyPr wrap="square">
            <a:spAutoFit/>
          </a:bodyPr>
          <a:lstStyle/>
          <a:p>
            <a:pPr>
              <a:spcBef>
                <a:spcPct val="0"/>
              </a:spcBef>
              <a:buClrTx/>
              <a:buSzTx/>
              <a:buFontTx/>
              <a:buNone/>
            </a:pPr>
            <a:r>
              <a:rPr lang="en-US" sz="1800" dirty="0">
                <a:solidFill>
                  <a:schemeClr val="accent6"/>
                </a:solidFill>
                <a:effectLst>
                  <a:outerShdw blurRad="38100" dist="38100" dir="2700000" algn="tl">
                    <a:srgbClr val="000000">
                      <a:alpha val="43137"/>
                    </a:srgbClr>
                  </a:outerShdw>
                </a:effectLst>
                <a:latin typeface="Times New Roman" pitchFamily="18" charset="0"/>
                <a:cs typeface="Times New Roman" pitchFamily="18" charset="0"/>
              </a:rPr>
              <a:t>FAT Entry 34</a:t>
            </a:r>
          </a:p>
        </p:txBody>
      </p:sp>
      <p:sp>
        <p:nvSpPr>
          <p:cNvPr id="9" name="Rectangle 8"/>
          <p:cNvSpPr/>
          <p:nvPr/>
        </p:nvSpPr>
        <p:spPr>
          <a:xfrm>
            <a:off x="7010400" y="3695700"/>
            <a:ext cx="1433021" cy="369332"/>
          </a:xfrm>
          <a:prstGeom prst="rect">
            <a:avLst/>
          </a:prstGeom>
        </p:spPr>
        <p:txBody>
          <a:bodyPr wrap="none">
            <a:spAutoFit/>
          </a:bodyPr>
          <a:lstStyle/>
          <a:p>
            <a:pPr>
              <a:spcBef>
                <a:spcPct val="0"/>
              </a:spcBef>
              <a:buClrTx/>
              <a:buSzTx/>
              <a:buFontTx/>
              <a:buNone/>
            </a:pPr>
            <a:r>
              <a:rPr lang="en-US" sz="1800" dirty="0">
                <a:solidFill>
                  <a:schemeClr val="accent6"/>
                </a:solidFill>
                <a:effectLst>
                  <a:outerShdw blurRad="38100" dist="38100" dir="2700000" algn="tl">
                    <a:srgbClr val="000000">
                      <a:alpha val="43137"/>
                    </a:srgbClr>
                  </a:outerShdw>
                </a:effectLst>
                <a:latin typeface="Times New Roman" pitchFamily="18" charset="0"/>
                <a:cs typeface="Times New Roman" pitchFamily="18" charset="0"/>
              </a:rPr>
              <a:t>FAT Entry 35</a:t>
            </a:r>
          </a:p>
        </p:txBody>
      </p:sp>
      <p:sp>
        <p:nvSpPr>
          <p:cNvPr id="11" name="Rectangle 2"/>
          <p:cNvSpPr txBox="1">
            <a:spLocks noChangeArrowheads="1"/>
          </p:cNvSpPr>
          <p:nvPr/>
        </p:nvSpPr>
        <p:spPr bwMode="auto">
          <a:xfrm>
            <a:off x="0" y="0"/>
            <a:ext cx="990600" cy="1066800"/>
          </a:xfrm>
          <a:prstGeom prst="rect">
            <a:avLst/>
          </a:prstGeom>
          <a:solidFill>
            <a:schemeClr val="accent1"/>
          </a:solidFill>
          <a:ln w="9525">
            <a:noFill/>
            <a:miter lim="800000"/>
            <a:headEnd/>
            <a:tailEnd/>
          </a:ln>
          <a:effectLst>
            <a:innerShdw blurRad="63500" dist="50800" dir="16200000">
              <a:schemeClr val="accent2">
                <a:alpha val="50000"/>
              </a:schemeClr>
            </a:innerShdw>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b="1" u="none"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Part III</a:t>
            </a:r>
          </a:p>
        </p:txBody>
      </p:sp>
      <p:sp>
        <p:nvSpPr>
          <p:cNvPr id="13" name="Content Placeholder 2">
            <a:extLst>
              <a:ext uri="{FF2B5EF4-FFF2-40B4-BE49-F238E27FC236}">
                <a16:creationId xmlns:a16="http://schemas.microsoft.com/office/drawing/2014/main" id="{963F15A2-50AB-485F-88D3-2DD2B373E082}"/>
              </a:ext>
            </a:extLst>
          </p:cNvPr>
          <p:cNvSpPr txBox="1">
            <a:spLocks/>
          </p:cNvSpPr>
          <p:nvPr/>
        </p:nvSpPr>
        <p:spPr bwMode="auto">
          <a:xfrm>
            <a:off x="728599" y="3607832"/>
            <a:ext cx="871602" cy="659368"/>
          </a:xfrm>
          <a:prstGeom prst="rect">
            <a:avLst/>
          </a:prstGeom>
          <a:solidFill>
            <a:srgbClr val="FFFF00"/>
          </a:solidFill>
          <a:ln w="9525">
            <a:noFill/>
            <a:miter lim="800000"/>
            <a:headEnd/>
            <a:tailEnd/>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2000" b="1" kern="0" dirty="0">
                <a:solidFill>
                  <a:srgbClr val="C00000"/>
                </a:solidFill>
                <a:latin typeface="Times New Roman" panose="02020603050405020304" pitchFamily="18" charset="0"/>
                <a:cs typeface="Times New Roman" panose="02020603050405020304" pitchFamily="18" charset="0"/>
              </a:rPr>
              <a:t>File name</a:t>
            </a:r>
          </a:p>
        </p:txBody>
      </p:sp>
      <p:sp>
        <p:nvSpPr>
          <p:cNvPr id="14" name="Content Placeholder 2">
            <a:extLst>
              <a:ext uri="{FF2B5EF4-FFF2-40B4-BE49-F238E27FC236}">
                <a16:creationId xmlns:a16="http://schemas.microsoft.com/office/drawing/2014/main" id="{444C9E6A-DF16-439D-BE78-C873FA45C30C}"/>
              </a:ext>
            </a:extLst>
          </p:cNvPr>
          <p:cNvSpPr txBox="1">
            <a:spLocks/>
          </p:cNvSpPr>
          <p:nvPr/>
        </p:nvSpPr>
        <p:spPr bwMode="auto">
          <a:xfrm>
            <a:off x="2005040" y="3467100"/>
            <a:ext cx="1600200" cy="457200"/>
          </a:xfrm>
          <a:prstGeom prst="rect">
            <a:avLst/>
          </a:prstGeom>
          <a:solidFill>
            <a:srgbClr val="FFFF00"/>
          </a:solidFill>
          <a:ln w="9525">
            <a:noFill/>
            <a:miter lim="800000"/>
            <a:headEnd/>
            <a:tailEnd/>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2000" b="1" kern="0" dirty="0">
                <a:solidFill>
                  <a:srgbClr val="C00000"/>
                </a:solidFill>
                <a:latin typeface="Times New Roman" panose="02020603050405020304" pitchFamily="18" charset="0"/>
                <a:cs typeface="Times New Roman" panose="02020603050405020304" pitchFamily="18" charset="0"/>
              </a:rPr>
              <a:t>Metadata</a:t>
            </a:r>
          </a:p>
        </p:txBody>
      </p:sp>
      <p:sp>
        <p:nvSpPr>
          <p:cNvPr id="15" name="Content Placeholder 2">
            <a:extLst>
              <a:ext uri="{FF2B5EF4-FFF2-40B4-BE49-F238E27FC236}">
                <a16:creationId xmlns:a16="http://schemas.microsoft.com/office/drawing/2014/main" id="{E460F6B4-2DF7-4F47-BCD9-096AE128AD6F}"/>
              </a:ext>
            </a:extLst>
          </p:cNvPr>
          <p:cNvSpPr txBox="1">
            <a:spLocks/>
          </p:cNvSpPr>
          <p:nvPr/>
        </p:nvSpPr>
        <p:spPr bwMode="auto">
          <a:xfrm>
            <a:off x="5826125" y="5486400"/>
            <a:ext cx="1295400" cy="457200"/>
          </a:xfrm>
          <a:prstGeom prst="rect">
            <a:avLst/>
          </a:prstGeom>
          <a:solidFill>
            <a:srgbClr val="FFFF00"/>
          </a:solidFill>
          <a:ln w="9525">
            <a:noFill/>
            <a:miter lim="800000"/>
            <a:headEnd/>
            <a:tailEnd/>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2000" b="1" kern="0" dirty="0">
                <a:solidFill>
                  <a:srgbClr val="C00000"/>
                </a:solidFill>
                <a:latin typeface="Times New Roman" panose="02020603050405020304" pitchFamily="18" charset="0"/>
                <a:cs typeface="Times New Roman" panose="02020603050405020304" pitchFamily="18" charset="0"/>
              </a:rPr>
              <a:t>Metadata</a:t>
            </a:r>
          </a:p>
        </p:txBody>
      </p:sp>
      <p:sp>
        <p:nvSpPr>
          <p:cNvPr id="16" name="Content Placeholder 2">
            <a:extLst>
              <a:ext uri="{FF2B5EF4-FFF2-40B4-BE49-F238E27FC236}">
                <a16:creationId xmlns:a16="http://schemas.microsoft.com/office/drawing/2014/main" id="{19BAA542-9FF9-4112-B25A-F2FED5A0FEB5}"/>
              </a:ext>
            </a:extLst>
          </p:cNvPr>
          <p:cNvSpPr txBox="1">
            <a:spLocks/>
          </p:cNvSpPr>
          <p:nvPr/>
        </p:nvSpPr>
        <p:spPr bwMode="auto">
          <a:xfrm>
            <a:off x="4114800" y="6324600"/>
            <a:ext cx="1676400" cy="457200"/>
          </a:xfrm>
          <a:prstGeom prst="rect">
            <a:avLst/>
          </a:prstGeom>
          <a:solidFill>
            <a:srgbClr val="FFFF00"/>
          </a:solidFill>
          <a:ln w="9525">
            <a:noFill/>
            <a:miter lim="800000"/>
            <a:headEnd/>
            <a:tailEnd/>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2000" b="1" kern="0" dirty="0">
                <a:solidFill>
                  <a:srgbClr val="C00000"/>
                </a:solidFill>
                <a:latin typeface="Times New Roman" panose="02020603050405020304" pitchFamily="18" charset="0"/>
                <a:cs typeface="Times New Roman" panose="02020603050405020304" pitchFamily="18" charset="0"/>
              </a:rPr>
              <a:t>File contents</a:t>
            </a:r>
          </a:p>
        </p:txBody>
      </p:sp>
      <p:sp>
        <p:nvSpPr>
          <p:cNvPr id="2" name="Left Brace 1">
            <a:extLst>
              <a:ext uri="{FF2B5EF4-FFF2-40B4-BE49-F238E27FC236}">
                <a16:creationId xmlns:a16="http://schemas.microsoft.com/office/drawing/2014/main" id="{342EA2AE-455A-4B47-8E86-8D8F999569B0}"/>
              </a:ext>
            </a:extLst>
          </p:cNvPr>
          <p:cNvSpPr/>
          <p:nvPr/>
        </p:nvSpPr>
        <p:spPr bwMode="auto">
          <a:xfrm rot="5400000">
            <a:off x="3390138" y="-1561338"/>
            <a:ext cx="611124" cy="6629400"/>
          </a:xfrm>
          <a:prstGeom prst="leftBrace">
            <a:avLst/>
          </a:prstGeom>
          <a:noFill/>
          <a:ln w="349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US" sz="2400" b="0" i="0" u="none" strike="noStrike" cap="none" normalizeH="0" baseline="0">
              <a:ln>
                <a:noFill/>
              </a:ln>
              <a:solidFill>
                <a:schemeClr val="tx1"/>
              </a:solidFill>
              <a:effectLst/>
              <a:latin typeface="Comic Sans MS" pitchFamily="66" charset="0"/>
            </a:endParaRPr>
          </a:p>
        </p:txBody>
      </p:sp>
      <p:sp>
        <p:nvSpPr>
          <p:cNvPr id="17" name="Content Placeholder 2">
            <a:extLst>
              <a:ext uri="{FF2B5EF4-FFF2-40B4-BE49-F238E27FC236}">
                <a16:creationId xmlns:a16="http://schemas.microsoft.com/office/drawing/2014/main" id="{B211BD20-13C9-4D0C-9E0C-0483D4FDF54F}"/>
              </a:ext>
            </a:extLst>
          </p:cNvPr>
          <p:cNvSpPr txBox="1">
            <a:spLocks/>
          </p:cNvSpPr>
          <p:nvPr/>
        </p:nvSpPr>
        <p:spPr bwMode="auto">
          <a:xfrm>
            <a:off x="2324623" y="990600"/>
            <a:ext cx="2743199" cy="457200"/>
          </a:xfrm>
          <a:prstGeom prst="rect">
            <a:avLst/>
          </a:prstGeom>
          <a:solidFill>
            <a:srgbClr val="FFFF00"/>
          </a:solidFill>
          <a:ln w="9525">
            <a:noFill/>
            <a:miter lim="800000"/>
            <a:headEnd/>
            <a:tailEnd/>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2000" b="1" kern="0" dirty="0">
                <a:solidFill>
                  <a:srgbClr val="C00000"/>
                </a:solidFill>
                <a:latin typeface="Times New Roman" panose="02020603050405020304" pitchFamily="18" charset="0"/>
                <a:cs typeface="Times New Roman" panose="02020603050405020304" pitchFamily="18" charset="0"/>
              </a:rPr>
              <a:t>File System Category</a:t>
            </a:r>
          </a:p>
        </p:txBody>
      </p:sp>
    </p:spTree>
    <p:extLst>
      <p:ext uri="{BB962C8B-B14F-4D97-AF65-F5344CB8AC3E}">
        <p14:creationId xmlns:p14="http://schemas.microsoft.com/office/powerpoint/2010/main" val="202001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1"/>
            <a:ext cx="8534400" cy="838200"/>
          </a:xfrm>
        </p:spPr>
        <p:txBody>
          <a:bodyPr/>
          <a:lstStyle/>
          <a:p>
            <a:pPr>
              <a:defRPr/>
            </a:pPr>
            <a:r>
              <a:rPr lang="en-US" u="none" dirty="0"/>
              <a:t>Dose of </a:t>
            </a:r>
            <a:r>
              <a:rPr lang="en-US" b="1" u="none" dirty="0">
                <a:effectLst>
                  <a:outerShdw blurRad="38100" dist="38100" dir="2700000" algn="tl">
                    <a:srgbClr val="000000">
                      <a:alpha val="43137"/>
                    </a:srgbClr>
                  </a:outerShdw>
                </a:effectLst>
                <a:latin typeface="Brush Script MT" pitchFamily="66" charset="0"/>
              </a:rPr>
              <a:t>Reality:</a:t>
            </a:r>
            <a:r>
              <a:rPr lang="en-US" sz="2800" u="none" dirty="0"/>
              <a:t> </a:t>
            </a:r>
            <a:endParaRPr lang="en-CA" sz="2800" b="1" u="none" dirty="0">
              <a:effectLst>
                <a:outerShdw blurRad="38100" dist="38100" dir="2700000" algn="tl">
                  <a:srgbClr val="000000">
                    <a:alpha val="43137"/>
                  </a:srgbClr>
                </a:outerShdw>
              </a:effectLst>
            </a:endParaRPr>
          </a:p>
        </p:txBody>
      </p:sp>
      <p:sp>
        <p:nvSpPr>
          <p:cNvPr id="11277" name="灯片编号占位符 2"/>
          <p:cNvSpPr>
            <a:spLocks noGrp="1"/>
          </p:cNvSpPr>
          <p:nvPr>
            <p:ph type="sldNum" sz="quarter" idx="12"/>
          </p:nvPr>
        </p:nvSpPr>
        <p:spPr>
          <a:xfrm>
            <a:off x="8572500" y="6267450"/>
            <a:ext cx="457200" cy="457200"/>
          </a:xfrm>
          <a:noFill/>
        </p:spPr>
        <p:txBody>
          <a:bodyPr/>
          <a:lstStyle/>
          <a:p>
            <a:fld id="{4C4D85A3-05E0-4770-A24A-081A135505C8}" type="slidenum">
              <a:rPr lang="zh-CN" altLang="en-US" sz="1800" smtClean="0">
                <a:ea typeface="SimSun" pitchFamily="2" charset="-122"/>
              </a:rPr>
              <a:pPr/>
              <a:t>37</a:t>
            </a:fld>
            <a:endParaRPr lang="en-US" altLang="zh-CN" sz="1800">
              <a:ea typeface="SimSun" pitchFamily="2" charset="-122"/>
            </a:endParaRPr>
          </a:p>
        </p:txBody>
      </p:sp>
      <p:pic>
        <p:nvPicPr>
          <p:cNvPr id="9" name="Picture 2" descr="http://tbn1.google.com/images?q=tbn:nSiJGjbB79_MLM:http://www.computersafetytip.com/wp-content/uploads/2009/05/hp-hdd-300x300.png">
            <a:extLst>
              <a:ext uri="{FF2B5EF4-FFF2-40B4-BE49-F238E27FC236}">
                <a16:creationId xmlns:a16="http://schemas.microsoft.com/office/drawing/2014/main" id="{724EA33A-A3C9-499A-A926-DF76BFCEE4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782" y="2537004"/>
            <a:ext cx="873942" cy="939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6">
            <a:extLst>
              <a:ext uri="{FF2B5EF4-FFF2-40B4-BE49-F238E27FC236}">
                <a16:creationId xmlns:a16="http://schemas.microsoft.com/office/drawing/2014/main" id="{62D3EF49-EDE5-408B-99E1-6DC8F7CEA7AC}"/>
              </a:ext>
            </a:extLst>
          </p:cNvPr>
          <p:cNvSpPr>
            <a:spLocks noChangeArrowheads="1"/>
          </p:cNvSpPr>
          <p:nvPr/>
        </p:nvSpPr>
        <p:spPr bwMode="auto">
          <a:xfrm>
            <a:off x="304800" y="4109256"/>
            <a:ext cx="3049588" cy="779436"/>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digital storage devices</a:t>
            </a:r>
          </a:p>
        </p:txBody>
      </p:sp>
      <p:pic>
        <p:nvPicPr>
          <p:cNvPr id="13" name="Picture 2" descr="http://www.yulelog.com/images/usb-drive.jpg">
            <a:extLst>
              <a:ext uri="{FF2B5EF4-FFF2-40B4-BE49-F238E27FC236}">
                <a16:creationId xmlns:a16="http://schemas.microsoft.com/office/drawing/2014/main" id="{712579E5-0114-4364-A2D9-FC5DA3F427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3087085"/>
            <a:ext cx="873942" cy="779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4">
            <a:extLst>
              <a:ext uri="{FF2B5EF4-FFF2-40B4-BE49-F238E27FC236}">
                <a16:creationId xmlns:a16="http://schemas.microsoft.com/office/drawing/2014/main" id="{DA65ED7A-5F28-4DEF-B0C5-32F43E54ADD3}"/>
              </a:ext>
            </a:extLst>
          </p:cNvPr>
          <p:cNvSpPr>
            <a:spLocks noChangeArrowheads="1"/>
          </p:cNvSpPr>
          <p:nvPr/>
        </p:nvSpPr>
        <p:spPr bwMode="auto">
          <a:xfrm>
            <a:off x="2897188" y="2743200"/>
            <a:ext cx="5410200" cy="609600"/>
          </a:xfrm>
          <a:prstGeom prst="rect">
            <a:avLst/>
          </a:prstGeom>
          <a:noFill/>
          <a:ln w="412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chemeClr val="accent2"/>
              </a:buClr>
              <a:buSzPct val="85000"/>
              <a:buFont typeface="ZapfDingbats" pitchFamily="82" charset="2"/>
              <a:buNone/>
            </a:pPr>
            <a:endParaRPr lang="en-CA" altLang="en-US" sz="2400">
              <a:latin typeface="Comic Sans MS" panose="030F0702030302020204" pitchFamily="66" charset="0"/>
            </a:endParaRPr>
          </a:p>
        </p:txBody>
      </p:sp>
      <p:sp>
        <p:nvSpPr>
          <p:cNvPr id="15" name="Rectangle 5">
            <a:extLst>
              <a:ext uri="{FF2B5EF4-FFF2-40B4-BE49-F238E27FC236}">
                <a16:creationId xmlns:a16="http://schemas.microsoft.com/office/drawing/2014/main" id="{4B077172-D43D-4E78-9315-BF99491CF83A}"/>
              </a:ext>
            </a:extLst>
          </p:cNvPr>
          <p:cNvSpPr>
            <a:spLocks noChangeArrowheads="1"/>
          </p:cNvSpPr>
          <p:nvPr/>
        </p:nvSpPr>
        <p:spPr bwMode="auto">
          <a:xfrm>
            <a:off x="3049588" y="2743200"/>
            <a:ext cx="2667000" cy="609600"/>
          </a:xfrm>
          <a:prstGeom prst="rect">
            <a:avLst/>
          </a:prstGeom>
          <a:solidFill>
            <a:schemeClr val="accent1"/>
          </a:solidFill>
          <a:ln w="41275" algn="ctr">
            <a:solidFill>
              <a:schemeClr val="tx1"/>
            </a:solidFill>
            <a:round/>
            <a:headEnd/>
            <a:tailEnd/>
          </a:ln>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chemeClr val="accent2"/>
              </a:buClr>
              <a:buSzPct val="85000"/>
              <a:buFont typeface="ZapfDingbats" pitchFamily="82" charset="2"/>
              <a:buNone/>
            </a:pPr>
            <a:endParaRPr lang="en-CA" altLang="en-US" sz="2400">
              <a:latin typeface="Comic Sans MS" panose="030F0702030302020204" pitchFamily="66" charset="0"/>
            </a:endParaRPr>
          </a:p>
        </p:txBody>
      </p:sp>
      <p:cxnSp>
        <p:nvCxnSpPr>
          <p:cNvPr id="16" name="Straight Connector 11">
            <a:extLst>
              <a:ext uri="{FF2B5EF4-FFF2-40B4-BE49-F238E27FC236}">
                <a16:creationId xmlns:a16="http://schemas.microsoft.com/office/drawing/2014/main" id="{87D92497-E077-4693-92A0-BF52DBF9A99B}"/>
              </a:ext>
            </a:extLst>
          </p:cNvPr>
          <p:cNvCxnSpPr>
            <a:cxnSpLocks noChangeShapeType="1"/>
          </p:cNvCxnSpPr>
          <p:nvPr/>
        </p:nvCxnSpPr>
        <p:spPr bwMode="auto">
          <a:xfrm rot="5400000" flipH="1" flipV="1">
            <a:off x="2744789" y="3046412"/>
            <a:ext cx="609600" cy="3175"/>
          </a:xfrm>
          <a:prstGeom prst="line">
            <a:avLst/>
          </a:prstGeom>
          <a:noFill/>
          <a:ln w="41275" algn="ctr">
            <a:solidFill>
              <a:schemeClr val="tx1"/>
            </a:solidFill>
            <a:round/>
            <a:headEnd/>
            <a:tailEnd/>
          </a:ln>
          <a:extLst>
            <a:ext uri="{909E8E84-426E-40DD-AFC4-6F175D3DCCD1}">
              <a14:hiddenFill xmlns:a14="http://schemas.microsoft.com/office/drawing/2010/main">
                <a:noFill/>
              </a14:hiddenFill>
            </a:ext>
          </a:extLst>
        </p:spPr>
      </p:cxnSp>
      <p:sp>
        <p:nvSpPr>
          <p:cNvPr id="17" name="Rectangle 15">
            <a:extLst>
              <a:ext uri="{FF2B5EF4-FFF2-40B4-BE49-F238E27FC236}">
                <a16:creationId xmlns:a16="http://schemas.microsoft.com/office/drawing/2014/main" id="{2DBFDCFF-2805-48FA-8652-EDC07CF42DB3}"/>
              </a:ext>
            </a:extLst>
          </p:cNvPr>
          <p:cNvSpPr>
            <a:spLocks noChangeArrowheads="1"/>
          </p:cNvSpPr>
          <p:nvPr/>
        </p:nvSpPr>
        <p:spPr bwMode="auto">
          <a:xfrm>
            <a:off x="5716588" y="2743200"/>
            <a:ext cx="1981200" cy="609600"/>
          </a:xfrm>
          <a:prstGeom prst="rect">
            <a:avLst/>
          </a:prstGeom>
          <a:solidFill>
            <a:schemeClr val="accent1"/>
          </a:solidFill>
          <a:ln w="41275" algn="ctr">
            <a:solidFill>
              <a:schemeClr val="tx1"/>
            </a:solidFill>
            <a:round/>
            <a:headEnd/>
            <a:tailEnd/>
          </a:ln>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chemeClr val="accent2"/>
              </a:buClr>
              <a:buSzPct val="85000"/>
              <a:buFont typeface="ZapfDingbats" pitchFamily="82" charset="2"/>
              <a:buNone/>
            </a:pPr>
            <a:endParaRPr lang="en-CA" altLang="en-US" sz="2400">
              <a:latin typeface="Comic Sans MS" panose="030F0702030302020204" pitchFamily="66" charset="0"/>
            </a:endParaRPr>
          </a:p>
        </p:txBody>
      </p:sp>
      <p:cxnSp>
        <p:nvCxnSpPr>
          <p:cNvPr id="18" name="Straight Connector 6">
            <a:extLst>
              <a:ext uri="{FF2B5EF4-FFF2-40B4-BE49-F238E27FC236}">
                <a16:creationId xmlns:a16="http://schemas.microsoft.com/office/drawing/2014/main" id="{F083D2C1-EFAA-4363-926D-F9AA43319BD5}"/>
              </a:ext>
            </a:extLst>
          </p:cNvPr>
          <p:cNvCxnSpPr>
            <a:cxnSpLocks noChangeShapeType="1"/>
          </p:cNvCxnSpPr>
          <p:nvPr/>
        </p:nvCxnSpPr>
        <p:spPr bwMode="auto">
          <a:xfrm>
            <a:off x="4802188" y="3352800"/>
            <a:ext cx="885502" cy="965907"/>
          </a:xfrm>
          <a:prstGeom prst="line">
            <a:avLst/>
          </a:prstGeom>
          <a:noFill/>
          <a:ln w="66675" algn="ctr">
            <a:solidFill>
              <a:srgbClr val="FF0000"/>
            </a:solidFill>
            <a:round/>
            <a:headEnd type="triangle" w="med" len="med"/>
            <a:tailEnd/>
          </a:ln>
          <a:extLst>
            <a:ext uri="{909E8E84-426E-40DD-AFC4-6F175D3DCCD1}">
              <a14:hiddenFill xmlns:a14="http://schemas.microsoft.com/office/drawing/2010/main">
                <a:noFill/>
              </a14:hiddenFill>
            </a:ext>
          </a:extLst>
        </p:spPr>
      </p:cxnSp>
      <p:cxnSp>
        <p:nvCxnSpPr>
          <p:cNvPr id="19" name="Straight Connector 6">
            <a:extLst>
              <a:ext uri="{FF2B5EF4-FFF2-40B4-BE49-F238E27FC236}">
                <a16:creationId xmlns:a16="http://schemas.microsoft.com/office/drawing/2014/main" id="{BDF903EC-A07B-47A2-A910-64CECED92212}"/>
              </a:ext>
            </a:extLst>
          </p:cNvPr>
          <p:cNvCxnSpPr>
            <a:cxnSpLocks noChangeShapeType="1"/>
            <a:stCxn id="20" idx="0"/>
          </p:cNvCxnSpPr>
          <p:nvPr/>
        </p:nvCxnSpPr>
        <p:spPr bwMode="auto">
          <a:xfrm flipV="1">
            <a:off x="5990901" y="3352800"/>
            <a:ext cx="659136" cy="965907"/>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20" name="Title 1">
            <a:extLst>
              <a:ext uri="{FF2B5EF4-FFF2-40B4-BE49-F238E27FC236}">
                <a16:creationId xmlns:a16="http://schemas.microsoft.com/office/drawing/2014/main" id="{C9F36F20-D67F-41C8-9065-70B6024A6935}"/>
              </a:ext>
            </a:extLst>
          </p:cNvPr>
          <p:cNvSpPr txBox="1">
            <a:spLocks/>
          </p:cNvSpPr>
          <p:nvPr/>
        </p:nvSpPr>
        <p:spPr bwMode="auto">
          <a:xfrm>
            <a:off x="4924101" y="4318707"/>
            <a:ext cx="2133600" cy="609600"/>
          </a:xfrm>
          <a:prstGeom prst="rect">
            <a:avLst/>
          </a:prstGeom>
          <a:noFill/>
          <a:ln w="9525">
            <a:noFill/>
            <a:miter lim="800000"/>
            <a:headEnd/>
            <a:tailEnd/>
          </a:ln>
        </p:spPr>
        <p:txBody>
          <a:bodyPr anchor="ctr"/>
          <a:lstStyle/>
          <a:p>
            <a:pPr algn="ctr">
              <a:defRPr/>
            </a:pPr>
            <a:r>
              <a:rPr lang="en-US"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Partitions</a:t>
            </a:r>
            <a:endParaRPr lang="en-CA" altLang="en-US" b="1" kern="0" dirty="0">
              <a:solidFill>
                <a:srgbClr val="FF0000"/>
              </a:solidFill>
              <a:effectLst>
                <a:outerShdw blurRad="38100" dist="38100" dir="2700000" algn="tl">
                  <a:srgbClr val="000000">
                    <a:alpha val="43137"/>
                  </a:srgbClr>
                </a:outerShdw>
              </a:effectLst>
              <a:latin typeface="Times New Roman" panose="02020603050405020304" pitchFamily="18" charset="0"/>
              <a:ea typeface="宋体" charset="-122"/>
              <a:cs typeface="Times New Roman" panose="02020603050405020304" pitchFamily="18" charset="0"/>
            </a:endParaRPr>
          </a:p>
        </p:txBody>
      </p:sp>
      <p:sp>
        <p:nvSpPr>
          <p:cNvPr id="21" name="Rectangle 2">
            <a:extLst>
              <a:ext uri="{FF2B5EF4-FFF2-40B4-BE49-F238E27FC236}">
                <a16:creationId xmlns:a16="http://schemas.microsoft.com/office/drawing/2014/main" id="{89735532-AC1F-4A9D-B636-729421AE29D8}"/>
              </a:ext>
            </a:extLst>
          </p:cNvPr>
          <p:cNvSpPr txBox="1">
            <a:spLocks noChangeArrowheads="1"/>
          </p:cNvSpPr>
          <p:nvPr/>
        </p:nvSpPr>
        <p:spPr bwMode="auto">
          <a:xfrm>
            <a:off x="4021139" y="2590800"/>
            <a:ext cx="3049588"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buClrTx/>
              <a:buSzTx/>
              <a:buFontTx/>
            </a:pPr>
            <a:r>
              <a:rPr lang="en-US"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File Systems</a:t>
            </a:r>
          </a:p>
        </p:txBody>
      </p:sp>
      <p:sp>
        <p:nvSpPr>
          <p:cNvPr id="22" name="Content Placeholder 2">
            <a:extLst>
              <a:ext uri="{FF2B5EF4-FFF2-40B4-BE49-F238E27FC236}">
                <a16:creationId xmlns:a16="http://schemas.microsoft.com/office/drawing/2014/main" id="{58ACAE56-56B3-429F-8B5A-71849B81876D}"/>
              </a:ext>
            </a:extLst>
          </p:cNvPr>
          <p:cNvSpPr txBox="1">
            <a:spLocks/>
          </p:cNvSpPr>
          <p:nvPr/>
        </p:nvSpPr>
        <p:spPr bwMode="auto">
          <a:xfrm>
            <a:off x="2514600" y="5252256"/>
            <a:ext cx="3276600" cy="609600"/>
          </a:xfrm>
          <a:prstGeom prst="rect">
            <a:avLst/>
          </a:prstGeom>
          <a:solidFill>
            <a:srgbClr val="FFFF00"/>
          </a:solidFill>
          <a:ln w="9525">
            <a:noFill/>
            <a:miter lim="800000"/>
            <a:headEnd/>
            <a:tailEnd/>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2800" b="1" kern="0" dirty="0">
                <a:solidFill>
                  <a:srgbClr val="C00000"/>
                </a:solidFill>
                <a:latin typeface="Times New Roman" panose="02020603050405020304" pitchFamily="18" charset="0"/>
                <a:cs typeface="Times New Roman" panose="02020603050405020304" pitchFamily="18" charset="0"/>
              </a:rPr>
              <a:t>Section address</a:t>
            </a:r>
          </a:p>
        </p:txBody>
      </p:sp>
      <p:cxnSp>
        <p:nvCxnSpPr>
          <p:cNvPr id="23" name="Straight Connector 6">
            <a:extLst>
              <a:ext uri="{FF2B5EF4-FFF2-40B4-BE49-F238E27FC236}">
                <a16:creationId xmlns:a16="http://schemas.microsoft.com/office/drawing/2014/main" id="{EEFEBEB4-6C30-407C-A3A8-FF54FFABED7B}"/>
              </a:ext>
            </a:extLst>
          </p:cNvPr>
          <p:cNvCxnSpPr>
            <a:cxnSpLocks noChangeShapeType="1"/>
          </p:cNvCxnSpPr>
          <p:nvPr/>
        </p:nvCxnSpPr>
        <p:spPr bwMode="auto">
          <a:xfrm flipV="1">
            <a:off x="5582563" y="1802345"/>
            <a:ext cx="873942" cy="1127703"/>
          </a:xfrm>
          <a:prstGeom prst="line">
            <a:avLst/>
          </a:prstGeom>
          <a:noFill/>
          <a:ln w="66675" algn="ctr">
            <a:solidFill>
              <a:srgbClr val="FF0000"/>
            </a:solidFill>
            <a:round/>
            <a:headEnd type="triangle" w="med" len="med"/>
            <a:tailEnd/>
          </a:ln>
          <a:extLst>
            <a:ext uri="{909E8E84-426E-40DD-AFC4-6F175D3DCCD1}">
              <a14:hiddenFill xmlns:a14="http://schemas.microsoft.com/office/drawing/2010/main">
                <a:noFill/>
              </a14:hiddenFill>
            </a:ext>
          </a:extLst>
        </p:spPr>
      </p:cxnSp>
      <p:sp>
        <p:nvSpPr>
          <p:cNvPr id="6" name="Oval 5">
            <a:extLst>
              <a:ext uri="{FF2B5EF4-FFF2-40B4-BE49-F238E27FC236}">
                <a16:creationId xmlns:a16="http://schemas.microsoft.com/office/drawing/2014/main" id="{32A9E9A4-13B3-46E9-8B52-1413D545E63A}"/>
              </a:ext>
            </a:extLst>
          </p:cNvPr>
          <p:cNvSpPr/>
          <p:nvPr/>
        </p:nvSpPr>
        <p:spPr bwMode="auto">
          <a:xfrm>
            <a:off x="3733800" y="2692052"/>
            <a:ext cx="3542031" cy="693612"/>
          </a:xfrm>
          <a:prstGeom prst="ellipse">
            <a:avLst/>
          </a:prstGeom>
          <a:noFill/>
          <a:ln w="3492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US" sz="2400" b="0" i="0" u="none" strike="noStrike" cap="none" normalizeH="0" baseline="0">
              <a:ln>
                <a:noFill/>
              </a:ln>
              <a:solidFill>
                <a:schemeClr val="tx1"/>
              </a:solidFill>
              <a:effectLst/>
              <a:latin typeface="Comic Sans MS" pitchFamily="66" charset="0"/>
            </a:endParaRPr>
          </a:p>
        </p:txBody>
      </p:sp>
      <p:sp>
        <p:nvSpPr>
          <p:cNvPr id="26" name="Content Placeholder 2">
            <a:extLst>
              <a:ext uri="{FF2B5EF4-FFF2-40B4-BE49-F238E27FC236}">
                <a16:creationId xmlns:a16="http://schemas.microsoft.com/office/drawing/2014/main" id="{E802F373-3C9D-4339-88F5-7BAB4EC81BAC}"/>
              </a:ext>
            </a:extLst>
          </p:cNvPr>
          <p:cNvSpPr txBox="1">
            <a:spLocks/>
          </p:cNvSpPr>
          <p:nvPr/>
        </p:nvSpPr>
        <p:spPr bwMode="auto">
          <a:xfrm>
            <a:off x="4800600" y="1219200"/>
            <a:ext cx="3276600" cy="609600"/>
          </a:xfrm>
          <a:prstGeom prst="rect">
            <a:avLst/>
          </a:prstGeom>
          <a:solidFill>
            <a:srgbClr val="FFFF00"/>
          </a:solidFill>
          <a:ln w="9525">
            <a:noFill/>
            <a:miter lim="800000"/>
            <a:headEnd/>
            <a:tailEnd/>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2800" b="1" kern="0" dirty="0">
                <a:solidFill>
                  <a:srgbClr val="C00000"/>
                </a:solidFill>
                <a:latin typeface="Times New Roman" panose="02020603050405020304" pitchFamily="18" charset="0"/>
                <a:cs typeface="Times New Roman" panose="02020603050405020304" pitchFamily="18" charset="0"/>
              </a:rPr>
              <a:t>Cluster address</a:t>
            </a:r>
          </a:p>
        </p:txBody>
      </p:sp>
    </p:spTree>
    <p:extLst>
      <p:ext uri="{BB962C8B-B14F-4D97-AF65-F5344CB8AC3E}">
        <p14:creationId xmlns:p14="http://schemas.microsoft.com/office/powerpoint/2010/main" val="30974199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pPr>
                <a:defRPr/>
              </a:pPr>
              <a:t>38</a:t>
            </a:fld>
            <a:endParaRPr lang="en-US" altLang="zh-CN"/>
          </a:p>
        </p:txBody>
      </p:sp>
      <p:pic>
        <p:nvPicPr>
          <p:cNvPr id="2050" name="Picture 2"/>
          <p:cNvPicPr>
            <a:picLocks noChangeAspect="1" noChangeArrowheads="1"/>
          </p:cNvPicPr>
          <p:nvPr/>
        </p:nvPicPr>
        <p:blipFill>
          <a:blip r:embed="rId3"/>
          <a:srcRect/>
          <a:stretch>
            <a:fillRect/>
          </a:stretch>
        </p:blipFill>
        <p:spPr bwMode="auto">
          <a:xfrm>
            <a:off x="228600" y="3233737"/>
            <a:ext cx="8763000" cy="2352675"/>
          </a:xfrm>
          <a:prstGeom prst="rect">
            <a:avLst/>
          </a:prstGeom>
          <a:noFill/>
          <a:ln w="9525">
            <a:noFill/>
            <a:miter lim="800000"/>
            <a:headEnd/>
            <a:tailEnd/>
          </a:ln>
          <a:effectLst/>
        </p:spPr>
      </p:pic>
      <p:sp>
        <p:nvSpPr>
          <p:cNvPr id="7" name="Cloud Callout 6"/>
          <p:cNvSpPr/>
          <p:nvPr/>
        </p:nvSpPr>
        <p:spPr bwMode="auto">
          <a:xfrm>
            <a:off x="1752600" y="131385"/>
            <a:ext cx="7239000" cy="2764215"/>
          </a:xfrm>
          <a:prstGeom prst="cloudCallout">
            <a:avLst>
              <a:gd name="adj1" fmla="val -3997"/>
              <a:gd name="adj2" fmla="val 67099"/>
            </a:avLst>
          </a:prstGeom>
          <a:solidFill>
            <a:schemeClr val="accent1"/>
          </a:solid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We have to frequently do the conversion between logical volume address and file system addresses </a:t>
            </a:r>
            <a:endParaRPr lang="en-CA"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8" name="Straight Arrow Connector 7"/>
          <p:cNvCxnSpPr/>
          <p:nvPr/>
        </p:nvCxnSpPr>
        <p:spPr bwMode="auto">
          <a:xfrm rot="5400000" flipH="1" flipV="1">
            <a:off x="2954735" y="5639197"/>
            <a:ext cx="837406" cy="1588"/>
          </a:xfrm>
          <a:prstGeom prst="straightConnector1">
            <a:avLst/>
          </a:prstGeom>
          <a:noFill/>
          <a:ln w="66675" cap="flat" cmpd="sng" algn="ctr">
            <a:solidFill>
              <a:srgbClr val="FF0000"/>
            </a:solidFill>
            <a:prstDash val="solid"/>
            <a:round/>
            <a:headEnd type="none" w="med" len="med"/>
            <a:tailEnd type="triangle"/>
          </a:ln>
          <a:effectLst/>
        </p:spPr>
      </p:cxnSp>
      <p:sp>
        <p:nvSpPr>
          <p:cNvPr id="11" name="Rectangle 2"/>
          <p:cNvSpPr txBox="1">
            <a:spLocks noChangeArrowheads="1"/>
          </p:cNvSpPr>
          <p:nvPr/>
        </p:nvSpPr>
        <p:spPr bwMode="auto">
          <a:xfrm>
            <a:off x="2764632" y="6058694"/>
            <a:ext cx="1219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OS</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cxnSp>
        <p:nvCxnSpPr>
          <p:cNvPr id="12" name="Straight Arrow Connector 11"/>
          <p:cNvCxnSpPr/>
          <p:nvPr/>
        </p:nvCxnSpPr>
        <p:spPr bwMode="auto">
          <a:xfrm rot="16200000" flipH="1">
            <a:off x="1940123" y="3159323"/>
            <a:ext cx="690166" cy="1588"/>
          </a:xfrm>
          <a:prstGeom prst="straightConnector1">
            <a:avLst/>
          </a:prstGeom>
          <a:noFill/>
          <a:ln w="66675" cap="flat" cmpd="sng" algn="ctr">
            <a:solidFill>
              <a:srgbClr val="FF0000"/>
            </a:solidFill>
            <a:prstDash val="solid"/>
            <a:round/>
            <a:headEnd type="triangle" w="med" len="med"/>
            <a:tailEnd type="triangle"/>
          </a:ln>
          <a:effectLst/>
        </p:spPr>
      </p:cxnSp>
      <p:sp>
        <p:nvSpPr>
          <p:cNvPr id="14" name="Rectangle 2"/>
          <p:cNvSpPr txBox="1">
            <a:spLocks noChangeArrowheads="1"/>
          </p:cNvSpPr>
          <p:nvPr/>
        </p:nvSpPr>
        <p:spPr bwMode="auto">
          <a:xfrm>
            <a:off x="1066800" y="2286000"/>
            <a:ext cx="2229644"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Hard disk</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15" name="Picture 4" descr="http://emergingyouth.files.wordpress.com/2009/03/easy_button.jpg"/>
          <p:cNvPicPr>
            <a:picLocks noChangeAspect="1" noChangeArrowheads="1"/>
          </p:cNvPicPr>
          <p:nvPr/>
        </p:nvPicPr>
        <p:blipFill>
          <a:blip r:embed="rId4" cstate="print"/>
          <a:srcRect/>
          <a:stretch>
            <a:fillRect/>
          </a:stretch>
        </p:blipFill>
        <p:spPr bwMode="auto">
          <a:xfrm>
            <a:off x="63500" y="50818"/>
            <a:ext cx="1308100" cy="981075"/>
          </a:xfrm>
          <a:prstGeom prst="rect">
            <a:avLst/>
          </a:prstGeom>
          <a:noFill/>
        </p:spPr>
      </p:pic>
      <p:pic>
        <p:nvPicPr>
          <p:cNvPr id="16" name="Picture 2" descr="http://t2.gstatic.com/images?q=tbn:WJ6eNjejTUK9SM:http://cache.daylife.com/imageserve/0bOm9n6g3r1yf/610x.jpg"/>
          <p:cNvPicPr>
            <a:picLocks noChangeAspect="1" noChangeArrowheads="1"/>
          </p:cNvPicPr>
          <p:nvPr/>
        </p:nvPicPr>
        <p:blipFill>
          <a:blip r:embed="rId5"/>
          <a:srcRect/>
          <a:stretch>
            <a:fillRect/>
          </a:stretch>
        </p:blipFill>
        <p:spPr bwMode="auto">
          <a:xfrm>
            <a:off x="6477000" y="5315744"/>
            <a:ext cx="1752600" cy="1485900"/>
          </a:xfrm>
          <a:prstGeom prst="rect">
            <a:avLst/>
          </a:prstGeom>
          <a:noFill/>
        </p:spPr>
      </p:pic>
      <p:pic>
        <p:nvPicPr>
          <p:cNvPr id="102402" name="Picture 2" descr="http://t0.gstatic.com/images?q=tbn:YhjYuCir3MpPwM:http://weblogs.sun-sentinel.com/news/politics/dcblog/health%2520care%2520reform.gif"/>
          <p:cNvPicPr>
            <a:picLocks noChangeAspect="1" noChangeArrowheads="1"/>
          </p:cNvPicPr>
          <p:nvPr/>
        </p:nvPicPr>
        <p:blipFill>
          <a:blip r:embed="rId6"/>
          <a:srcRect/>
          <a:stretch>
            <a:fillRect/>
          </a:stretch>
        </p:blipFill>
        <p:spPr bwMode="auto">
          <a:xfrm>
            <a:off x="5638800" y="6052343"/>
            <a:ext cx="533400" cy="768351"/>
          </a:xfrm>
          <a:prstGeom prst="rect">
            <a:avLst/>
          </a:prstGeom>
          <a:noFill/>
        </p:spPr>
      </p:pic>
      <p:sp>
        <p:nvSpPr>
          <p:cNvPr id="13" name="Rectangle 3"/>
          <p:cNvSpPr txBox="1">
            <a:spLocks noChangeArrowheads="1"/>
          </p:cNvSpPr>
          <p:nvPr/>
        </p:nvSpPr>
        <p:spPr bwMode="auto">
          <a:xfrm>
            <a:off x="146050" y="5639991"/>
            <a:ext cx="2542615" cy="11616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ctr">
              <a:lnSpc>
                <a:spcPct val="80000"/>
              </a:lnSpc>
              <a:buNone/>
            </a:pPr>
            <a:r>
              <a:rPr lang="en-US" b="1" dirty="0">
                <a:effectLst>
                  <a:outerShdw blurRad="38100" dist="38100" dir="2700000" algn="tl">
                    <a:srgbClr val="000000">
                      <a:alpha val="43137"/>
                    </a:srgbClr>
                  </a:outerShdw>
                </a:effectLst>
                <a:latin typeface="Times New Roman" pitchFamily="18" charset="0"/>
                <a:cs typeface="Times New Roman" pitchFamily="18" charset="0"/>
              </a:rPr>
              <a:t>cluster/block  number (address)</a:t>
            </a:r>
          </a:p>
        </p:txBody>
      </p:sp>
      <p:sp>
        <p:nvSpPr>
          <p:cNvPr id="17" name="Rectangle 3"/>
          <p:cNvSpPr txBox="1">
            <a:spLocks noChangeArrowheads="1"/>
          </p:cNvSpPr>
          <p:nvPr/>
        </p:nvSpPr>
        <p:spPr bwMode="auto">
          <a:xfrm>
            <a:off x="429185" y="4048127"/>
            <a:ext cx="2542615" cy="6762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ctr">
              <a:lnSpc>
                <a:spcPct val="80000"/>
              </a:lnSpc>
              <a:buNone/>
            </a:pPr>
            <a:r>
              <a:rPr lang="en-US" b="1" dirty="0">
                <a:effectLst>
                  <a:outerShdw blurRad="38100" dist="38100" dir="2700000" algn="tl">
                    <a:srgbClr val="000000">
                      <a:alpha val="43137"/>
                    </a:srgbClr>
                  </a:outerShdw>
                </a:effectLst>
                <a:latin typeface="Times New Roman" pitchFamily="18" charset="0"/>
                <a:cs typeface="Times New Roman" pitchFamily="18" charset="0"/>
              </a:rPr>
              <a:t>Sector number (address)</a:t>
            </a:r>
          </a:p>
        </p:txBody>
      </p:sp>
    </p:spTree>
    <p:extLst>
      <p:ext uri="{BB962C8B-B14F-4D97-AF65-F5344CB8AC3E}">
        <p14:creationId xmlns:p14="http://schemas.microsoft.com/office/powerpoint/2010/main" val="326694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heckerboard(across)">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checkerboard(across)">
                                      <p:cBhvr>
                                        <p:cTn id="17" dur="500"/>
                                        <p:tgtEl>
                                          <p:spTgt spid="16"/>
                                        </p:tgtEl>
                                      </p:cBhvr>
                                    </p:animEffect>
                                  </p:childTnLst>
                                </p:cTn>
                              </p:par>
                              <p:par>
                                <p:cTn id="18" presetID="5" presetClass="entr" presetSubtype="10" fill="hold" nodeType="withEffect">
                                  <p:stCondLst>
                                    <p:cond delay="0"/>
                                  </p:stCondLst>
                                  <p:childTnLst>
                                    <p:set>
                                      <p:cBhvr>
                                        <p:cTn id="19" dur="1" fill="hold">
                                          <p:stCondLst>
                                            <p:cond delay="0"/>
                                          </p:stCondLst>
                                        </p:cTn>
                                        <p:tgtEl>
                                          <p:spTgt spid="102402"/>
                                        </p:tgtEl>
                                        <p:attrNameLst>
                                          <p:attrName>style.visibility</p:attrName>
                                        </p:attrNameLst>
                                      </p:cBhvr>
                                      <p:to>
                                        <p:strVal val="visible"/>
                                      </p:to>
                                    </p:set>
                                    <p:animEffect transition="in" filter="checkerboard(across)">
                                      <p:cBhvr>
                                        <p:cTn id="20" dur="500"/>
                                        <p:tgtEl>
                                          <p:spTgt spid="102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33400" y="5257800"/>
            <a:ext cx="8229600" cy="1600200"/>
          </a:xfrm>
        </p:spPr>
        <p:txBody>
          <a:bodyPr/>
          <a:lstStyle/>
          <a:p>
            <a:pPr algn="ctr"/>
            <a:r>
              <a:rPr lang="en-US" sz="3200" u="none" dirty="0">
                <a:latin typeface="Times New Roman" pitchFamily="18" charset="0"/>
                <a:cs typeface="Times New Roman" pitchFamily="18" charset="0"/>
              </a:rPr>
              <a:t>FAT file system layout and data from the boot sector that is used to calculate the locations and sizes.</a:t>
            </a:r>
          </a:p>
        </p:txBody>
      </p:sp>
      <p:sp>
        <p:nvSpPr>
          <p:cNvPr id="5"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39</a:t>
            </a:fld>
            <a:endParaRPr lang="en-US"/>
          </a:p>
        </p:txBody>
      </p:sp>
      <p:pic>
        <p:nvPicPr>
          <p:cNvPr id="101378" name="Picture 2"/>
          <p:cNvPicPr>
            <a:picLocks noChangeAspect="1" noChangeArrowheads="1"/>
          </p:cNvPicPr>
          <p:nvPr/>
        </p:nvPicPr>
        <p:blipFill>
          <a:blip r:embed="rId3"/>
          <a:srcRect/>
          <a:stretch>
            <a:fillRect/>
          </a:stretch>
        </p:blipFill>
        <p:spPr bwMode="auto">
          <a:xfrm>
            <a:off x="1270365" y="228600"/>
            <a:ext cx="6932262" cy="5079776"/>
          </a:xfrm>
          <a:prstGeom prst="rect">
            <a:avLst/>
          </a:prstGeom>
          <a:noFill/>
          <a:ln w="9525">
            <a:noFill/>
            <a:miter lim="800000"/>
            <a:headEnd/>
            <a:tailEnd/>
          </a:ln>
          <a:effectLst/>
        </p:spPr>
      </p:pic>
      <p:pic>
        <p:nvPicPr>
          <p:cNvPr id="101380" name="Picture 4" descr="http://www.greatday.com/motivate/images/challenge.jpg"/>
          <p:cNvPicPr>
            <a:picLocks noChangeAspect="1" noChangeArrowheads="1"/>
          </p:cNvPicPr>
          <p:nvPr/>
        </p:nvPicPr>
        <p:blipFill>
          <a:blip r:embed="rId4"/>
          <a:srcRect/>
          <a:stretch>
            <a:fillRect/>
          </a:stretch>
        </p:blipFill>
        <p:spPr bwMode="auto">
          <a:xfrm>
            <a:off x="0" y="1"/>
            <a:ext cx="1495247" cy="1601788"/>
          </a:xfrm>
          <a:prstGeom prst="rect">
            <a:avLst/>
          </a:prstGeom>
          <a:noFill/>
        </p:spPr>
      </p:pic>
      <p:cxnSp>
        <p:nvCxnSpPr>
          <p:cNvPr id="7" name="Straight Arrow Connector 6"/>
          <p:cNvCxnSpPr/>
          <p:nvPr/>
        </p:nvCxnSpPr>
        <p:spPr bwMode="auto">
          <a:xfrm>
            <a:off x="4038600" y="1600200"/>
            <a:ext cx="3505200" cy="1588"/>
          </a:xfrm>
          <a:prstGeom prst="straightConnector1">
            <a:avLst/>
          </a:prstGeom>
          <a:noFill/>
          <a:ln w="66675" cap="flat" cmpd="sng" algn="ctr">
            <a:solidFill>
              <a:srgbClr val="FF0000"/>
            </a:solidFill>
            <a:prstDash val="solid"/>
            <a:round/>
            <a:headEnd type="none" w="med" len="med"/>
            <a:tailEnd type="none"/>
          </a:ln>
          <a:effectLst/>
        </p:spPr>
      </p:cxnSp>
      <p:cxnSp>
        <p:nvCxnSpPr>
          <p:cNvPr id="11" name="Straight Arrow Connector 10"/>
          <p:cNvCxnSpPr/>
          <p:nvPr/>
        </p:nvCxnSpPr>
        <p:spPr bwMode="auto">
          <a:xfrm>
            <a:off x="4038600" y="3962400"/>
            <a:ext cx="3505200" cy="1588"/>
          </a:xfrm>
          <a:prstGeom prst="straightConnector1">
            <a:avLst/>
          </a:prstGeom>
          <a:noFill/>
          <a:ln w="66675" cap="flat" cmpd="sng" algn="ctr">
            <a:solidFill>
              <a:srgbClr val="FF0000"/>
            </a:solidFill>
            <a:prstDash val="solid"/>
            <a:round/>
            <a:headEnd type="none" w="med" len="med"/>
            <a:tailEnd type="none"/>
          </a:ln>
          <a:effectLst/>
        </p:spPr>
      </p:cxnSp>
    </p:spTree>
    <p:extLst>
      <p:ext uri="{BB962C8B-B14F-4D97-AF65-F5344CB8AC3E}">
        <p14:creationId xmlns:p14="http://schemas.microsoft.com/office/powerpoint/2010/main" val="1165080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pPr>
                <a:defRPr/>
              </a:pPr>
              <a:t>4</a:t>
            </a:fld>
            <a:endParaRPr lang="en-US" altLang="zh-CN"/>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524000"/>
            <a:ext cx="1905000" cy="2458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6"/>
          <p:cNvSpPr>
            <a:spLocks noChangeArrowheads="1"/>
          </p:cNvSpPr>
          <p:nvPr/>
        </p:nvSpPr>
        <p:spPr bwMode="auto">
          <a:xfrm>
            <a:off x="647700" y="4476750"/>
            <a:ext cx="1790700" cy="762000"/>
          </a:xfrm>
          <a:prstGeom prst="rect">
            <a:avLst/>
          </a:prstGeom>
          <a:noFill/>
          <a:ln w="9525">
            <a:noFill/>
            <a:miter lim="800000"/>
            <a:headEnd/>
            <a:tailEnd/>
          </a:ln>
        </p:spPr>
        <p:txBody>
          <a:bodyPr anchor="ctr"/>
          <a:lstStyle/>
          <a:p>
            <a:pPr algn="ctr">
              <a:defRPr/>
            </a:pPr>
            <a:r>
              <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FAT</a:t>
            </a:r>
          </a:p>
        </p:txBody>
      </p:sp>
      <p:sp>
        <p:nvSpPr>
          <p:cNvPr id="5" name="Rectangle 6"/>
          <p:cNvSpPr>
            <a:spLocks noChangeArrowheads="1"/>
          </p:cNvSpPr>
          <p:nvPr/>
        </p:nvSpPr>
        <p:spPr bwMode="auto">
          <a:xfrm>
            <a:off x="3276600" y="4476750"/>
            <a:ext cx="1790700" cy="762000"/>
          </a:xfrm>
          <a:prstGeom prst="rect">
            <a:avLst/>
          </a:prstGeom>
          <a:noFill/>
          <a:ln w="9525">
            <a:noFill/>
            <a:miter lim="800000"/>
            <a:headEnd/>
            <a:tailEnd/>
          </a:ln>
        </p:spPr>
        <p:txBody>
          <a:bodyPr anchor="ctr"/>
          <a:lstStyle/>
          <a:p>
            <a:pPr algn="ctr">
              <a:defRPr/>
            </a:pPr>
            <a:r>
              <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NTFS</a:t>
            </a:r>
          </a:p>
        </p:txBody>
      </p:sp>
      <p:sp>
        <p:nvSpPr>
          <p:cNvPr id="6" name="Rectangle 6"/>
          <p:cNvSpPr>
            <a:spLocks noChangeArrowheads="1"/>
          </p:cNvSpPr>
          <p:nvPr/>
        </p:nvSpPr>
        <p:spPr bwMode="auto">
          <a:xfrm>
            <a:off x="6134100" y="4495800"/>
            <a:ext cx="1790700" cy="762000"/>
          </a:xfrm>
          <a:prstGeom prst="rect">
            <a:avLst/>
          </a:prstGeom>
          <a:noFill/>
          <a:ln w="9525">
            <a:noFill/>
            <a:miter lim="800000"/>
            <a:headEnd/>
            <a:tailEnd/>
          </a:ln>
        </p:spPr>
        <p:txBody>
          <a:bodyPr anchor="ctr"/>
          <a:lstStyle/>
          <a:p>
            <a:pPr algn="ctr">
              <a:defRPr/>
            </a:pPr>
            <a:r>
              <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1263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3"/>
          <a:srcRect/>
          <a:stretch>
            <a:fillRect/>
          </a:stretch>
        </p:blipFill>
        <p:spPr bwMode="auto">
          <a:xfrm>
            <a:off x="1219200" y="762000"/>
            <a:ext cx="7010400" cy="4357689"/>
          </a:xfrm>
          <a:prstGeom prst="rect">
            <a:avLst/>
          </a:prstGeom>
          <a:noFill/>
          <a:ln w="9525">
            <a:noFill/>
            <a:miter lim="800000"/>
            <a:headEnd/>
            <a:tailEnd/>
          </a:ln>
          <a:effectLst/>
        </p:spPr>
      </p:pic>
      <p:sp>
        <p:nvSpPr>
          <p:cNvPr id="9218" name="Rectangle 2"/>
          <p:cNvSpPr>
            <a:spLocks noGrp="1" noChangeArrowheads="1"/>
          </p:cNvSpPr>
          <p:nvPr>
            <p:ph type="title"/>
          </p:nvPr>
        </p:nvSpPr>
        <p:spPr>
          <a:xfrm>
            <a:off x="533400" y="5257800"/>
            <a:ext cx="8229600" cy="1231901"/>
          </a:xfrm>
        </p:spPr>
        <p:txBody>
          <a:bodyPr/>
          <a:lstStyle/>
          <a:p>
            <a:pPr algn="ctr"/>
            <a:r>
              <a:rPr lang="en-US" sz="2800" u="none" dirty="0">
                <a:latin typeface="Times New Roman" pitchFamily="18" charset="0"/>
                <a:cs typeface="Times New Roman" pitchFamily="18" charset="0"/>
              </a:rPr>
              <a:t>In a FAT12/16 file system, </a:t>
            </a:r>
            <a:r>
              <a:rPr lang="en-US" sz="2800" b="1" u="none" dirty="0">
                <a:latin typeface="Times New Roman" pitchFamily="18" charset="0"/>
                <a:cs typeface="Times New Roman" pitchFamily="18" charset="0"/>
              </a:rPr>
              <a:t>Cluster 2</a:t>
            </a:r>
            <a:r>
              <a:rPr lang="en-US" sz="2800" u="none" dirty="0">
                <a:latin typeface="Times New Roman" pitchFamily="18" charset="0"/>
                <a:cs typeface="Times New Roman" pitchFamily="18" charset="0"/>
              </a:rPr>
              <a:t> follows the root directory, and in a FAT32 file system, </a:t>
            </a:r>
            <a:r>
              <a:rPr lang="en-US" sz="2800" b="1" u="none" dirty="0">
                <a:latin typeface="Times New Roman" pitchFamily="18" charset="0"/>
                <a:cs typeface="Times New Roman" pitchFamily="18" charset="0"/>
              </a:rPr>
              <a:t>Cluster 2</a:t>
            </a:r>
            <a:r>
              <a:rPr lang="en-US" sz="2800" u="none" dirty="0">
                <a:latin typeface="Times New Roman" pitchFamily="18" charset="0"/>
                <a:cs typeface="Times New Roman" pitchFamily="18" charset="0"/>
              </a:rPr>
              <a:t> is the first data unit of the data area.</a:t>
            </a:r>
          </a:p>
        </p:txBody>
      </p:sp>
      <p:sp>
        <p:nvSpPr>
          <p:cNvPr id="5"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40</a:t>
            </a:fld>
            <a:endParaRPr lang="en-US"/>
          </a:p>
        </p:txBody>
      </p:sp>
      <p:cxnSp>
        <p:nvCxnSpPr>
          <p:cNvPr id="11" name="Straight Arrow Connector 10"/>
          <p:cNvCxnSpPr/>
          <p:nvPr/>
        </p:nvCxnSpPr>
        <p:spPr bwMode="auto">
          <a:xfrm flipV="1">
            <a:off x="374650" y="2133600"/>
            <a:ext cx="3816350" cy="1143000"/>
          </a:xfrm>
          <a:prstGeom prst="straightConnector1">
            <a:avLst/>
          </a:prstGeom>
          <a:noFill/>
          <a:ln w="66675" cap="flat" cmpd="sng" algn="ctr">
            <a:solidFill>
              <a:srgbClr val="FF0000"/>
            </a:solidFill>
            <a:prstDash val="solid"/>
            <a:round/>
            <a:headEnd type="none" w="med" len="med"/>
            <a:tailEnd type="triangle"/>
          </a:ln>
          <a:effectLst/>
        </p:spPr>
      </p:cxnSp>
      <p:pic>
        <p:nvPicPr>
          <p:cNvPr id="101380" name="Picture 4" descr="http://www.greatday.com/motivate/images/challenge.jpg"/>
          <p:cNvPicPr>
            <a:picLocks noChangeAspect="1" noChangeArrowheads="1"/>
          </p:cNvPicPr>
          <p:nvPr/>
        </p:nvPicPr>
        <p:blipFill>
          <a:blip r:embed="rId4"/>
          <a:srcRect/>
          <a:stretch>
            <a:fillRect/>
          </a:stretch>
        </p:blipFill>
        <p:spPr bwMode="auto">
          <a:xfrm>
            <a:off x="0" y="1"/>
            <a:ext cx="1493765" cy="1600200"/>
          </a:xfrm>
          <a:prstGeom prst="rect">
            <a:avLst/>
          </a:prstGeom>
          <a:noFill/>
        </p:spPr>
      </p:pic>
      <p:sp>
        <p:nvSpPr>
          <p:cNvPr id="9" name="Cloud Callout 8"/>
          <p:cNvSpPr/>
          <p:nvPr/>
        </p:nvSpPr>
        <p:spPr bwMode="auto">
          <a:xfrm>
            <a:off x="4121150" y="76200"/>
            <a:ext cx="4870450" cy="1077575"/>
          </a:xfrm>
          <a:prstGeom prst="cloudCallout">
            <a:avLst>
              <a:gd name="adj1" fmla="val -27856"/>
              <a:gd name="adj2" fmla="val 77706"/>
            </a:avLst>
          </a:prstGeom>
          <a:solidFill>
            <a:schemeClr val="accent1"/>
          </a:solid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The difference is in the location of Cluster 2</a:t>
            </a:r>
            <a:endParaRPr lang="en-CA"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13" name="Straight Arrow Connector 12"/>
          <p:cNvCxnSpPr/>
          <p:nvPr/>
        </p:nvCxnSpPr>
        <p:spPr bwMode="auto">
          <a:xfrm>
            <a:off x="374650" y="3276600"/>
            <a:ext cx="3359150" cy="914400"/>
          </a:xfrm>
          <a:prstGeom prst="straightConnector1">
            <a:avLst/>
          </a:prstGeom>
          <a:noFill/>
          <a:ln w="66675" cap="flat" cmpd="sng" algn="ctr">
            <a:solidFill>
              <a:srgbClr val="FF0000"/>
            </a:solidFill>
            <a:prstDash val="solid"/>
            <a:round/>
            <a:headEnd type="none" w="med" len="med"/>
            <a:tailEnd type="triangle"/>
          </a:ln>
          <a:effectLst/>
        </p:spPr>
      </p:cxnSp>
      <p:cxnSp>
        <p:nvCxnSpPr>
          <p:cNvPr id="16" name="Straight Arrow Connector 15"/>
          <p:cNvCxnSpPr/>
          <p:nvPr/>
        </p:nvCxnSpPr>
        <p:spPr bwMode="auto">
          <a:xfrm>
            <a:off x="3810000" y="2132012"/>
            <a:ext cx="3810000" cy="1588"/>
          </a:xfrm>
          <a:prstGeom prst="straightConnector1">
            <a:avLst/>
          </a:prstGeom>
          <a:noFill/>
          <a:ln w="66675" cap="flat" cmpd="sng" algn="ctr">
            <a:solidFill>
              <a:srgbClr val="FF0000"/>
            </a:solidFill>
            <a:prstDash val="solid"/>
            <a:round/>
            <a:headEnd type="none" w="med" len="med"/>
            <a:tailEnd type="none"/>
          </a:ln>
          <a:effectLst/>
        </p:spPr>
      </p:cxnSp>
      <p:cxnSp>
        <p:nvCxnSpPr>
          <p:cNvPr id="18" name="Straight Arrow Connector 17"/>
          <p:cNvCxnSpPr/>
          <p:nvPr/>
        </p:nvCxnSpPr>
        <p:spPr bwMode="auto">
          <a:xfrm>
            <a:off x="3810000" y="4189412"/>
            <a:ext cx="3810000" cy="1588"/>
          </a:xfrm>
          <a:prstGeom prst="straightConnector1">
            <a:avLst/>
          </a:prstGeom>
          <a:noFill/>
          <a:ln w="66675" cap="flat" cmpd="sng" algn="ctr">
            <a:solidFill>
              <a:srgbClr val="FF0000"/>
            </a:solidFill>
            <a:prstDash val="solid"/>
            <a:round/>
            <a:headEnd type="none" w="med" len="med"/>
            <a:tailEnd type="none"/>
          </a:ln>
          <a:effectLst/>
        </p:spPr>
      </p:cxnSp>
      <p:sp>
        <p:nvSpPr>
          <p:cNvPr id="21" name="Cloud Callout 20"/>
          <p:cNvSpPr/>
          <p:nvPr/>
        </p:nvSpPr>
        <p:spPr bwMode="auto">
          <a:xfrm>
            <a:off x="0" y="2133600"/>
            <a:ext cx="2209800" cy="609064"/>
          </a:xfrm>
          <a:prstGeom prst="cloudCallout">
            <a:avLst>
              <a:gd name="adj1" fmla="val -31304"/>
              <a:gd name="adj2" fmla="val 118367"/>
            </a:avLst>
          </a:prstGeom>
          <a:solidFill>
            <a:schemeClr val="accent1"/>
          </a:solid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Cluster 2</a:t>
            </a:r>
            <a:endParaRPr lang="en-CA"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14273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checkerboard(across)">
                                      <p:cBhvr>
                                        <p:cTn id="12" dur="500"/>
                                        <p:tgtEl>
                                          <p:spTgt spid="21"/>
                                        </p:tgtEl>
                                      </p:cBhvr>
                                    </p:animEffect>
                                  </p:childTnLst>
                                </p:cTn>
                              </p:par>
                              <p:par>
                                <p:cTn id="13" presetID="5" presetClass="entr" presetSubtype="1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checkerboard(across)">
                                      <p:cBhvr>
                                        <p:cTn id="15" dur="500"/>
                                        <p:tgtEl>
                                          <p:spTgt spid="13"/>
                                        </p:tgtEl>
                                      </p:cBhvr>
                                    </p:animEffect>
                                  </p:childTnLst>
                                </p:cTn>
                              </p:par>
                              <p:par>
                                <p:cTn id="16" presetID="5" presetClass="entr" presetSubtype="1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heckerboard(across)">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981200" y="381000"/>
            <a:ext cx="6559550" cy="1143000"/>
          </a:xfrm>
        </p:spPr>
        <p:txBody>
          <a:bodyPr/>
          <a:lstStyle/>
          <a:p>
            <a:pPr algn="ct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Cluster and Sector Addresses</a:t>
            </a:r>
          </a:p>
        </p:txBody>
      </p:sp>
      <p:sp>
        <p:nvSpPr>
          <p:cNvPr id="5"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41</a:t>
            </a:fld>
            <a:endParaRPr lang="en-US"/>
          </a:p>
        </p:txBody>
      </p:sp>
      <p:pic>
        <p:nvPicPr>
          <p:cNvPr id="101380" name="Picture 4" descr="http://www.greatday.com/motivate/images/challenge.jpg"/>
          <p:cNvPicPr>
            <a:picLocks noChangeAspect="1" noChangeArrowheads="1"/>
          </p:cNvPicPr>
          <p:nvPr/>
        </p:nvPicPr>
        <p:blipFill>
          <a:blip r:embed="rId3"/>
          <a:srcRect/>
          <a:stretch>
            <a:fillRect/>
          </a:stretch>
        </p:blipFill>
        <p:spPr bwMode="auto">
          <a:xfrm>
            <a:off x="0" y="1"/>
            <a:ext cx="1493765" cy="1600200"/>
          </a:xfrm>
          <a:prstGeom prst="rect">
            <a:avLst/>
          </a:prstGeom>
          <a:noFill/>
        </p:spPr>
      </p:pic>
      <p:sp>
        <p:nvSpPr>
          <p:cNvPr id="12" name="Rectangle 2"/>
          <p:cNvSpPr txBox="1">
            <a:spLocks noChangeArrowheads="1"/>
          </p:cNvSpPr>
          <p:nvPr/>
        </p:nvSpPr>
        <p:spPr bwMode="auto">
          <a:xfrm>
            <a:off x="762000" y="1828800"/>
            <a:ext cx="8229600" cy="22098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spcBef>
                <a:spcPct val="0"/>
              </a:spcBef>
              <a:buClrTx/>
              <a:buSzTx/>
            </a:pPr>
            <a:r>
              <a:rPr lang="en-US" altLang="en-US" sz="2800" kern="0" dirty="0">
                <a:solidFill>
                  <a:schemeClr val="accent2"/>
                </a:solidFill>
                <a:latin typeface="Times New Roman" pitchFamily="18" charset="0"/>
                <a:ea typeface="宋体" charset="-122"/>
                <a:cs typeface="Times New Roman" pitchFamily="18" charset="0"/>
              </a:rPr>
              <a:t>The basic algorithm for calculating the sector address of </a:t>
            </a:r>
            <a:r>
              <a:rPr lang="en-US" altLang="en-US" sz="2800" b="1" kern="0" dirty="0">
                <a:solidFill>
                  <a:schemeClr val="accent2"/>
                </a:solidFill>
                <a:highlight>
                  <a:srgbClr val="FFFF00"/>
                </a:highlight>
                <a:latin typeface="Times New Roman" pitchFamily="18" charset="0"/>
                <a:ea typeface="宋体" charset="-122"/>
                <a:cs typeface="Times New Roman" pitchFamily="18" charset="0"/>
              </a:rPr>
              <a:t>cluster C</a:t>
            </a:r>
            <a:r>
              <a:rPr lang="en-US" altLang="en-US" sz="2800" kern="0" dirty="0">
                <a:solidFill>
                  <a:schemeClr val="accent2"/>
                </a:solidFill>
                <a:latin typeface="Times New Roman" pitchFamily="18" charset="0"/>
                <a:ea typeface="宋体" charset="-122"/>
                <a:cs typeface="Times New Roman" pitchFamily="18" charset="0"/>
              </a:rPr>
              <a:t> is</a:t>
            </a:r>
          </a:p>
          <a:p>
            <a:pPr lvl="0">
              <a:spcBef>
                <a:spcPct val="0"/>
              </a:spcBef>
              <a:buClrTx/>
              <a:buSzTx/>
            </a:pPr>
            <a:endParaRPr lang="en-US" altLang="en-US" sz="2800" b="1" kern="0" dirty="0">
              <a:solidFill>
                <a:schemeClr val="accent2"/>
              </a:solidFill>
              <a:effectLst>
                <a:outerShdw blurRad="38100" dist="38100" dir="2700000" algn="tl">
                  <a:srgbClr val="000000">
                    <a:alpha val="43137"/>
                  </a:srgbClr>
                </a:outerShdw>
              </a:effectLst>
              <a:latin typeface="Times New Roman" pitchFamily="18" charset="0"/>
              <a:ea typeface="宋体" charset="-122"/>
              <a:cs typeface="Times New Roman" pitchFamily="18" charset="0"/>
            </a:endParaRPr>
          </a:p>
          <a:p>
            <a:pPr lvl="0">
              <a:spcBef>
                <a:spcPct val="0"/>
              </a:spcBef>
              <a:buClrTx/>
              <a:buSzTx/>
            </a:pPr>
            <a:r>
              <a:rPr lang="en-US" altLang="en-US" sz="2800" b="1" kern="0" dirty="0">
                <a:solidFill>
                  <a:schemeClr val="accent2"/>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(C - 2) * (# of sectors per cluster) + (sector address of cluster 2)</a:t>
            </a:r>
          </a:p>
        </p:txBody>
      </p:sp>
      <p:sp>
        <p:nvSpPr>
          <p:cNvPr id="14" name="Rectangle 2"/>
          <p:cNvSpPr txBox="1">
            <a:spLocks noChangeArrowheads="1"/>
          </p:cNvSpPr>
          <p:nvPr/>
        </p:nvSpPr>
        <p:spPr bwMode="auto">
          <a:xfrm>
            <a:off x="685800" y="4191000"/>
            <a:ext cx="8229600" cy="2209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spcBef>
                <a:spcPct val="0"/>
              </a:spcBef>
              <a:buClrTx/>
              <a:buSzTx/>
            </a:pPr>
            <a:r>
              <a:rPr lang="en-US" altLang="en-US" sz="2800" kern="0" dirty="0">
                <a:solidFill>
                  <a:schemeClr val="accent2"/>
                </a:solidFill>
                <a:latin typeface="Times New Roman" pitchFamily="18" charset="0"/>
                <a:ea typeface="宋体" charset="-122"/>
                <a:cs typeface="Times New Roman" pitchFamily="18" charset="0"/>
              </a:rPr>
              <a:t>To reverse the process and translate a </a:t>
            </a:r>
            <a:r>
              <a:rPr lang="en-US" altLang="en-US" sz="2800" b="1" kern="0" dirty="0">
                <a:solidFill>
                  <a:schemeClr val="accent2"/>
                </a:solidFill>
                <a:highlight>
                  <a:srgbClr val="FFFF00"/>
                </a:highlight>
                <a:latin typeface="Times New Roman" pitchFamily="18" charset="0"/>
                <a:ea typeface="宋体" charset="-122"/>
                <a:cs typeface="Times New Roman" pitchFamily="18" charset="0"/>
              </a:rPr>
              <a:t>sector S</a:t>
            </a:r>
            <a:r>
              <a:rPr lang="en-US" altLang="en-US" sz="2800" kern="0" dirty="0">
                <a:solidFill>
                  <a:schemeClr val="accent2"/>
                </a:solidFill>
                <a:latin typeface="Times New Roman" pitchFamily="18" charset="0"/>
                <a:ea typeface="宋体" charset="-122"/>
                <a:cs typeface="Times New Roman" pitchFamily="18" charset="0"/>
              </a:rPr>
              <a:t> to a cluster, the following is used:</a:t>
            </a:r>
          </a:p>
          <a:p>
            <a:pPr lvl="0">
              <a:spcBef>
                <a:spcPct val="0"/>
              </a:spcBef>
              <a:buClrTx/>
              <a:buSzTx/>
            </a:pPr>
            <a:endParaRPr lang="en-US" altLang="en-US" sz="2800" kern="0" dirty="0">
              <a:solidFill>
                <a:schemeClr val="accent2"/>
              </a:solidFill>
              <a:latin typeface="Times New Roman" pitchFamily="18" charset="0"/>
              <a:ea typeface="宋体" charset="-122"/>
              <a:cs typeface="Times New Roman" pitchFamily="18" charset="0"/>
            </a:endParaRPr>
          </a:p>
          <a:p>
            <a:pPr lvl="0">
              <a:spcBef>
                <a:spcPct val="0"/>
              </a:spcBef>
              <a:buClrTx/>
              <a:buSzTx/>
            </a:pPr>
            <a:r>
              <a:rPr lang="en-US" altLang="en-US" sz="2800" b="1" kern="0" dirty="0">
                <a:solidFill>
                  <a:schemeClr val="accent2"/>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 (S - sector address of cluster 2) / (# of sectors per cluster) ) + 2</a:t>
            </a:r>
          </a:p>
        </p:txBody>
      </p:sp>
    </p:spTree>
    <p:extLst>
      <p:ext uri="{BB962C8B-B14F-4D97-AF65-F5344CB8AC3E}">
        <p14:creationId xmlns:p14="http://schemas.microsoft.com/office/powerpoint/2010/main" val="3315878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3"/>
          <a:srcRect/>
          <a:stretch>
            <a:fillRect/>
          </a:stretch>
        </p:blipFill>
        <p:spPr bwMode="auto">
          <a:xfrm>
            <a:off x="1219200" y="762000"/>
            <a:ext cx="7010400" cy="4357689"/>
          </a:xfrm>
          <a:prstGeom prst="rect">
            <a:avLst/>
          </a:prstGeom>
          <a:noFill/>
          <a:ln w="9525">
            <a:noFill/>
            <a:miter lim="800000"/>
            <a:headEnd/>
            <a:tailEnd/>
          </a:ln>
          <a:effectLst/>
        </p:spPr>
      </p:pic>
      <p:sp>
        <p:nvSpPr>
          <p:cNvPr id="5"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42</a:t>
            </a:fld>
            <a:endParaRPr lang="en-US"/>
          </a:p>
        </p:txBody>
      </p:sp>
      <p:cxnSp>
        <p:nvCxnSpPr>
          <p:cNvPr id="11" name="Straight Arrow Connector 10"/>
          <p:cNvCxnSpPr/>
          <p:nvPr/>
        </p:nvCxnSpPr>
        <p:spPr bwMode="auto">
          <a:xfrm flipH="1">
            <a:off x="4267200" y="1066532"/>
            <a:ext cx="2895600" cy="876501"/>
          </a:xfrm>
          <a:prstGeom prst="straightConnector1">
            <a:avLst/>
          </a:prstGeom>
          <a:noFill/>
          <a:ln w="66675" cap="flat" cmpd="sng" algn="ctr">
            <a:solidFill>
              <a:schemeClr val="accent2"/>
            </a:solidFill>
            <a:prstDash val="solid"/>
            <a:round/>
            <a:headEnd type="none" w="med" len="med"/>
            <a:tailEnd type="triangle"/>
          </a:ln>
          <a:effectLst/>
        </p:spPr>
      </p:cxnSp>
      <p:pic>
        <p:nvPicPr>
          <p:cNvPr id="101380" name="Picture 4" descr="http://www.greatday.com/motivate/images/challenge.jpg"/>
          <p:cNvPicPr>
            <a:picLocks noChangeAspect="1" noChangeArrowheads="1"/>
          </p:cNvPicPr>
          <p:nvPr/>
        </p:nvPicPr>
        <p:blipFill>
          <a:blip r:embed="rId4"/>
          <a:srcRect/>
          <a:stretch>
            <a:fillRect/>
          </a:stretch>
        </p:blipFill>
        <p:spPr bwMode="auto">
          <a:xfrm>
            <a:off x="0" y="1"/>
            <a:ext cx="1493765" cy="1600200"/>
          </a:xfrm>
          <a:prstGeom prst="rect">
            <a:avLst/>
          </a:prstGeom>
          <a:noFill/>
        </p:spPr>
      </p:pic>
      <p:sp>
        <p:nvSpPr>
          <p:cNvPr id="9" name="Cloud Callout 8"/>
          <p:cNvSpPr/>
          <p:nvPr/>
        </p:nvSpPr>
        <p:spPr bwMode="auto">
          <a:xfrm>
            <a:off x="3810000" y="4953000"/>
            <a:ext cx="4870450" cy="1546086"/>
          </a:xfrm>
          <a:prstGeom prst="cloudCallout">
            <a:avLst>
              <a:gd name="adj1" fmla="val -45457"/>
              <a:gd name="adj2" fmla="val -10687"/>
            </a:avLst>
          </a:prstGeom>
          <a:solidFill>
            <a:schemeClr val="accent1"/>
          </a:solid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en-CA"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These disk space doesn't have a cluster number associated/assigned to them </a:t>
            </a:r>
          </a:p>
        </p:txBody>
      </p:sp>
      <p:cxnSp>
        <p:nvCxnSpPr>
          <p:cNvPr id="13" name="Straight Arrow Connector 12"/>
          <p:cNvCxnSpPr/>
          <p:nvPr/>
        </p:nvCxnSpPr>
        <p:spPr bwMode="auto">
          <a:xfrm flipH="1">
            <a:off x="3810000" y="1066532"/>
            <a:ext cx="3352800" cy="2933901"/>
          </a:xfrm>
          <a:prstGeom prst="straightConnector1">
            <a:avLst/>
          </a:prstGeom>
          <a:noFill/>
          <a:ln w="66675" cap="flat" cmpd="sng" algn="ctr">
            <a:solidFill>
              <a:schemeClr val="accent2"/>
            </a:solidFill>
            <a:prstDash val="solid"/>
            <a:round/>
            <a:headEnd type="none" w="med" len="med"/>
            <a:tailEnd type="triangle"/>
          </a:ln>
          <a:effectLst/>
        </p:spPr>
      </p:cxnSp>
      <p:cxnSp>
        <p:nvCxnSpPr>
          <p:cNvPr id="16" name="Straight Arrow Connector 15"/>
          <p:cNvCxnSpPr/>
          <p:nvPr/>
        </p:nvCxnSpPr>
        <p:spPr bwMode="auto">
          <a:xfrm>
            <a:off x="1981200" y="2132012"/>
            <a:ext cx="2209800" cy="0"/>
          </a:xfrm>
          <a:prstGeom prst="straightConnector1">
            <a:avLst/>
          </a:prstGeom>
          <a:noFill/>
          <a:ln w="66675" cap="flat" cmpd="sng" algn="ctr">
            <a:solidFill>
              <a:srgbClr val="FF0000"/>
            </a:solidFill>
            <a:prstDash val="solid"/>
            <a:round/>
            <a:headEnd type="none" w="med" len="med"/>
            <a:tailEnd type="none"/>
          </a:ln>
          <a:effectLst/>
        </p:spPr>
      </p:cxnSp>
      <p:cxnSp>
        <p:nvCxnSpPr>
          <p:cNvPr id="18" name="Straight Arrow Connector 17"/>
          <p:cNvCxnSpPr/>
          <p:nvPr/>
        </p:nvCxnSpPr>
        <p:spPr bwMode="auto">
          <a:xfrm>
            <a:off x="1981200" y="4189412"/>
            <a:ext cx="1828800" cy="1588"/>
          </a:xfrm>
          <a:prstGeom prst="straightConnector1">
            <a:avLst/>
          </a:prstGeom>
          <a:noFill/>
          <a:ln w="66675" cap="flat" cmpd="sng" algn="ctr">
            <a:solidFill>
              <a:srgbClr val="FF0000"/>
            </a:solidFill>
            <a:prstDash val="solid"/>
            <a:round/>
            <a:headEnd type="none" w="med" len="med"/>
            <a:tailEnd type="none"/>
          </a:ln>
          <a:effectLst/>
        </p:spPr>
      </p:cxnSp>
      <p:sp>
        <p:nvSpPr>
          <p:cNvPr id="21" name="Cloud Callout 20"/>
          <p:cNvSpPr/>
          <p:nvPr/>
        </p:nvSpPr>
        <p:spPr bwMode="auto">
          <a:xfrm>
            <a:off x="6375400" y="457468"/>
            <a:ext cx="2209800" cy="609064"/>
          </a:xfrm>
          <a:prstGeom prst="cloudCallout">
            <a:avLst>
              <a:gd name="adj1" fmla="val -14063"/>
              <a:gd name="adj2" fmla="val 52684"/>
            </a:avLst>
          </a:prstGeom>
          <a:solidFill>
            <a:schemeClr val="accent1"/>
          </a:solid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Cluster 2</a:t>
            </a:r>
            <a:endParaRPr lang="en-CA"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17" name="Straight Arrow Connector 16"/>
          <p:cNvCxnSpPr>
            <a:stCxn id="9" idx="4"/>
          </p:cNvCxnSpPr>
          <p:nvPr/>
        </p:nvCxnSpPr>
        <p:spPr bwMode="auto">
          <a:xfrm flipH="1" flipV="1">
            <a:off x="2778125" y="4191000"/>
            <a:ext cx="1253140" cy="1369813"/>
          </a:xfrm>
          <a:prstGeom prst="straightConnector1">
            <a:avLst/>
          </a:prstGeom>
          <a:noFill/>
          <a:ln w="66675" cap="flat" cmpd="sng" algn="ctr">
            <a:solidFill>
              <a:srgbClr val="FF0000"/>
            </a:solidFill>
            <a:prstDash val="solid"/>
            <a:round/>
            <a:headEnd type="none" w="med" len="med"/>
            <a:tailEnd type="triangle"/>
          </a:ln>
          <a:effectLst/>
        </p:spPr>
      </p:cxnSp>
      <p:cxnSp>
        <p:nvCxnSpPr>
          <p:cNvPr id="19" name="Straight Arrow Connector 18"/>
          <p:cNvCxnSpPr>
            <a:stCxn id="9" idx="4"/>
          </p:cNvCxnSpPr>
          <p:nvPr/>
        </p:nvCxnSpPr>
        <p:spPr bwMode="auto">
          <a:xfrm flipH="1" flipV="1">
            <a:off x="2778126" y="2132012"/>
            <a:ext cx="1253139" cy="3428801"/>
          </a:xfrm>
          <a:prstGeom prst="straightConnector1">
            <a:avLst/>
          </a:prstGeom>
          <a:noFill/>
          <a:ln w="66675" cap="flat" cmpd="sng" algn="ctr">
            <a:solidFill>
              <a:srgbClr val="FF0000"/>
            </a:solidFill>
            <a:prstDash val="solid"/>
            <a:round/>
            <a:headEnd type="none" w="med" len="med"/>
            <a:tailEnd type="triangle"/>
          </a:ln>
          <a:effectLst/>
        </p:spPr>
      </p:cxnSp>
      <p:cxnSp>
        <p:nvCxnSpPr>
          <p:cNvPr id="22" name="Straight Arrow Connector 21"/>
          <p:cNvCxnSpPr/>
          <p:nvPr/>
        </p:nvCxnSpPr>
        <p:spPr bwMode="auto">
          <a:xfrm>
            <a:off x="4248150" y="1676266"/>
            <a:ext cx="0" cy="533534"/>
          </a:xfrm>
          <a:prstGeom prst="straightConnector1">
            <a:avLst/>
          </a:prstGeom>
          <a:noFill/>
          <a:ln w="66675" cap="flat" cmpd="sng" algn="ctr">
            <a:solidFill>
              <a:schemeClr val="accent2"/>
            </a:solidFill>
            <a:prstDash val="solid"/>
            <a:round/>
            <a:headEnd type="none" w="med" len="med"/>
            <a:tailEnd type="none"/>
          </a:ln>
          <a:effectLst/>
        </p:spPr>
      </p:cxnSp>
      <p:cxnSp>
        <p:nvCxnSpPr>
          <p:cNvPr id="25" name="Straight Arrow Connector 24"/>
          <p:cNvCxnSpPr/>
          <p:nvPr/>
        </p:nvCxnSpPr>
        <p:spPr bwMode="auto">
          <a:xfrm>
            <a:off x="3810000" y="3733666"/>
            <a:ext cx="0" cy="533534"/>
          </a:xfrm>
          <a:prstGeom prst="straightConnector1">
            <a:avLst/>
          </a:prstGeom>
          <a:noFill/>
          <a:ln w="66675" cap="flat" cmpd="sng" algn="ctr">
            <a:solidFill>
              <a:schemeClr val="accent2"/>
            </a:solidFill>
            <a:prstDash val="solid"/>
            <a:round/>
            <a:headEnd type="none" w="med" len="med"/>
            <a:tailEnd type="none"/>
          </a:ln>
          <a:effectLst/>
        </p:spPr>
      </p:cxnSp>
      <p:pic>
        <p:nvPicPr>
          <p:cNvPr id="5122" name="Picture 2" descr="http://www.stpaulsumc.com/wp-content/uploads/2012/12/Important-Informa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1550" y="1982651"/>
            <a:ext cx="2857500"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925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pPr>
                <a:defRPr/>
              </a:pPr>
              <a:t>43</a:t>
            </a:fld>
            <a:endParaRPr lang="en-US" altLang="zh-CN"/>
          </a:p>
        </p:txBody>
      </p:sp>
      <p:sp>
        <p:nvSpPr>
          <p:cNvPr id="8" name="Rectangle 1026"/>
          <p:cNvSpPr txBox="1">
            <a:spLocks noChangeArrowheads="1"/>
          </p:cNvSpPr>
          <p:nvPr/>
        </p:nvSpPr>
        <p:spPr>
          <a:xfrm>
            <a:off x="6178550" y="1371600"/>
            <a:ext cx="2889250" cy="762000"/>
          </a:xfrm>
          <a:prstGeom prst="rect">
            <a:avLst/>
          </a:prstGeom>
        </p:spPr>
        <p:txBody>
          <a:bodyPr/>
          <a:lstStyle/>
          <a:p>
            <a:pPr lvl="0" algn="ctr">
              <a:spcBef>
                <a:spcPct val="0"/>
              </a:spcBef>
              <a:buClrTx/>
              <a:buSzTx/>
            </a:pPr>
            <a:r>
              <a:rPr lang="en-US" sz="1800" b="1" kern="0" dirty="0">
                <a:solidFill>
                  <a:schemeClr val="accent2"/>
                </a:solidFill>
                <a:effectLst>
                  <a:outerShdw blurRad="38100" dist="38100" dir="2700000" algn="tl">
                    <a:srgbClr val="000000">
                      <a:alpha val="43137"/>
                    </a:srgbClr>
                  </a:outerShdw>
                </a:effectLst>
                <a:latin typeface="+mj-lt"/>
                <a:ea typeface="+mj-ea"/>
                <a:cs typeface="+mj-cs"/>
              </a:rPr>
              <a:t>1GB </a:t>
            </a:r>
          </a:p>
          <a:p>
            <a:pPr lvl="0" algn="ctr">
              <a:spcBef>
                <a:spcPct val="0"/>
              </a:spcBef>
              <a:buClrTx/>
              <a:buSzTx/>
            </a:pPr>
            <a:r>
              <a:rPr lang="en-US" sz="1800" b="1" kern="0" dirty="0">
                <a:solidFill>
                  <a:schemeClr val="accent2"/>
                </a:solidFill>
                <a:effectLst>
                  <a:outerShdw blurRad="38100" dist="38100" dir="2700000" algn="tl">
                    <a:srgbClr val="000000">
                      <a:alpha val="43137"/>
                    </a:srgbClr>
                  </a:outerShdw>
                </a:effectLst>
                <a:latin typeface="+mj-lt"/>
                <a:ea typeface="+mj-ea"/>
                <a:cs typeface="+mj-cs"/>
              </a:rPr>
              <a:t>USB Flash Drive </a:t>
            </a:r>
          </a:p>
        </p:txBody>
      </p:sp>
      <p:pic>
        <p:nvPicPr>
          <p:cNvPr id="11266" name="Picture 2"/>
          <p:cNvPicPr>
            <a:picLocks noChangeAspect="1" noChangeArrowheads="1"/>
          </p:cNvPicPr>
          <p:nvPr/>
        </p:nvPicPr>
        <p:blipFill>
          <a:blip r:embed="rId3"/>
          <a:srcRect/>
          <a:stretch>
            <a:fillRect/>
          </a:stretch>
        </p:blipFill>
        <p:spPr bwMode="auto">
          <a:xfrm>
            <a:off x="1905000" y="457200"/>
            <a:ext cx="3890963" cy="5638800"/>
          </a:xfrm>
          <a:prstGeom prst="rect">
            <a:avLst/>
          </a:prstGeom>
          <a:noFill/>
          <a:ln w="9525">
            <a:noFill/>
            <a:miter lim="800000"/>
            <a:headEnd/>
            <a:tailEnd/>
          </a:ln>
          <a:effectLst/>
        </p:spPr>
      </p:pic>
      <p:cxnSp>
        <p:nvCxnSpPr>
          <p:cNvPr id="5" name="Straight Arrow Connector 4"/>
          <p:cNvCxnSpPr/>
          <p:nvPr/>
        </p:nvCxnSpPr>
        <p:spPr bwMode="auto">
          <a:xfrm flipV="1">
            <a:off x="381000" y="2133600"/>
            <a:ext cx="1676400" cy="1219200"/>
          </a:xfrm>
          <a:prstGeom prst="straightConnector1">
            <a:avLst/>
          </a:prstGeom>
          <a:noFill/>
          <a:ln w="66675" cap="flat" cmpd="sng" algn="ctr">
            <a:solidFill>
              <a:srgbClr val="FF0000"/>
            </a:solidFill>
            <a:prstDash val="solid"/>
            <a:round/>
            <a:headEnd type="none" w="med" len="med"/>
            <a:tailEnd type="triangle"/>
          </a:ln>
          <a:effectLst/>
        </p:spPr>
      </p:cxnSp>
      <p:pic>
        <p:nvPicPr>
          <p:cNvPr id="11268" name="Picture 4" descr="http://t0.gstatic.com/images?q=tbn:L52sqFSoZa6zMM:http://www.dma-trading.com/images/products/product_23.jpg"/>
          <p:cNvPicPr>
            <a:picLocks noChangeAspect="1" noChangeArrowheads="1"/>
          </p:cNvPicPr>
          <p:nvPr/>
        </p:nvPicPr>
        <p:blipFill>
          <a:blip r:embed="rId4"/>
          <a:srcRect/>
          <a:stretch>
            <a:fillRect/>
          </a:stretch>
        </p:blipFill>
        <p:spPr bwMode="auto">
          <a:xfrm>
            <a:off x="7019925" y="314324"/>
            <a:ext cx="1057275" cy="1057276"/>
          </a:xfrm>
          <a:prstGeom prst="rect">
            <a:avLst/>
          </a:prstGeom>
          <a:noFill/>
        </p:spPr>
      </p:pic>
      <p:pic>
        <p:nvPicPr>
          <p:cNvPr id="1026" name="Picture 2" descr="Remember that 0.27%!. Yes please remember it, don't forget… | by Kayode  Damali | BSc, MPSA | Medium">
            <a:extLst>
              <a:ext uri="{FF2B5EF4-FFF2-40B4-BE49-F238E27FC236}">
                <a16:creationId xmlns:a16="http://schemas.microsoft.com/office/drawing/2014/main" id="{BC609ECE-9938-4AA4-B83B-4D5F314C7A4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448" y="152400"/>
            <a:ext cx="1257300" cy="896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7661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pPr>
                <a:defRPr/>
              </a:pPr>
              <a:t>44</a:t>
            </a:fld>
            <a:endParaRPr lang="en-US" altLang="zh-CN"/>
          </a:p>
        </p:txBody>
      </p:sp>
      <p:sp>
        <p:nvSpPr>
          <p:cNvPr id="3" name="Rectangle 2"/>
          <p:cNvSpPr txBox="1">
            <a:spLocks noChangeArrowheads="1"/>
          </p:cNvSpPr>
          <p:nvPr/>
        </p:nvSpPr>
        <p:spPr bwMode="auto">
          <a:xfrm>
            <a:off x="228600" y="2362200"/>
            <a:ext cx="87630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Analysis Techniques for FAT</a:t>
            </a:r>
            <a:endParaRPr kumimoji="0" lang="en-US" sz="3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1026" name="Picture 2" descr="http://www1.eere.energy.gov/vehiclesandfuels/images/content/analysis_techniques.jpg"/>
          <p:cNvPicPr>
            <a:picLocks noChangeAspect="1" noChangeArrowheads="1"/>
          </p:cNvPicPr>
          <p:nvPr/>
        </p:nvPicPr>
        <p:blipFill>
          <a:blip r:embed="rId3"/>
          <a:srcRect/>
          <a:stretch>
            <a:fillRect/>
          </a:stretch>
        </p:blipFill>
        <p:spPr bwMode="auto">
          <a:xfrm>
            <a:off x="2895600" y="3810000"/>
            <a:ext cx="3276600" cy="1607242"/>
          </a:xfrm>
          <a:prstGeom prst="rect">
            <a:avLst/>
          </a:prstGeom>
          <a:noFill/>
        </p:spPr>
      </p:pic>
    </p:spTree>
    <p:extLst>
      <p:ext uri="{BB962C8B-B14F-4D97-AF65-F5344CB8AC3E}">
        <p14:creationId xmlns:p14="http://schemas.microsoft.com/office/powerpoint/2010/main" val="284732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pPr>
                <a:defRPr/>
              </a:pPr>
              <a:t>45</a:t>
            </a:fld>
            <a:endParaRPr lang="en-US" altLang="zh-CN"/>
          </a:p>
        </p:txBody>
      </p:sp>
      <p:sp>
        <p:nvSpPr>
          <p:cNvPr id="3" name="Rectangle 2"/>
          <p:cNvSpPr txBox="1">
            <a:spLocks noChangeArrowheads="1"/>
          </p:cNvSpPr>
          <p:nvPr/>
        </p:nvSpPr>
        <p:spPr bwMode="auto">
          <a:xfrm>
            <a:off x="990600" y="3124200"/>
            <a:ext cx="746125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System Layer Analysis</a:t>
            </a:r>
            <a:endParaRPr kumimoji="0" lang="en-US" sz="3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4" name="Picture 2" descr="http://www.deviantart.com/download/75529904/Case_Study___Stuck_in_Anime_by_ArtistsHospital.jpg"/>
          <p:cNvPicPr>
            <a:picLocks noChangeAspect="1" noChangeArrowheads="1"/>
          </p:cNvPicPr>
          <p:nvPr/>
        </p:nvPicPr>
        <p:blipFill>
          <a:blip r:embed="rId3" cstate="print"/>
          <a:srcRect/>
          <a:stretch>
            <a:fillRect/>
          </a:stretch>
        </p:blipFill>
        <p:spPr bwMode="auto">
          <a:xfrm>
            <a:off x="0" y="0"/>
            <a:ext cx="2227522" cy="1584325"/>
          </a:xfrm>
          <a:prstGeom prst="rect">
            <a:avLst/>
          </a:prstGeom>
          <a:noFill/>
        </p:spPr>
      </p:pic>
      <p:sp>
        <p:nvSpPr>
          <p:cNvPr id="6" name="Rectangle 2"/>
          <p:cNvSpPr txBox="1">
            <a:spLocks noChangeArrowheads="1"/>
          </p:cNvSpPr>
          <p:nvPr/>
        </p:nvSpPr>
        <p:spPr bwMode="auto">
          <a:xfrm>
            <a:off x="6781800" y="5410200"/>
            <a:ext cx="189865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800" b="1" kern="0" dirty="0" err="1">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fsstat</a:t>
            </a:r>
            <a:endParaRPr kumimoji="0" lang="en-US" sz="3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1028" name="Picture 4" descr="http://www.islandnet.com/~rcarr/TOOLS_button.jpg"/>
          <p:cNvPicPr>
            <a:picLocks noChangeAspect="1" noChangeArrowheads="1"/>
          </p:cNvPicPr>
          <p:nvPr/>
        </p:nvPicPr>
        <p:blipFill>
          <a:blip r:embed="rId4" cstate="print"/>
          <a:srcRect/>
          <a:stretch>
            <a:fillRect/>
          </a:stretch>
        </p:blipFill>
        <p:spPr bwMode="auto">
          <a:xfrm>
            <a:off x="6553200" y="4343400"/>
            <a:ext cx="2286000" cy="1066800"/>
          </a:xfrm>
          <a:prstGeom prst="rect">
            <a:avLst/>
          </a:prstGeom>
          <a:noFill/>
        </p:spPr>
      </p:pic>
    </p:spTree>
    <p:extLst>
      <p:ext uri="{BB962C8B-B14F-4D97-AF65-F5344CB8AC3E}">
        <p14:creationId xmlns:p14="http://schemas.microsoft.com/office/powerpoint/2010/main" val="3053944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988301" y="6477000"/>
            <a:ext cx="768350" cy="457200"/>
          </a:xfrm>
        </p:spPr>
        <p:txBody>
          <a:bodyPr/>
          <a:lstStyle/>
          <a:p>
            <a:pPr>
              <a:defRPr/>
            </a:pPr>
            <a:fld id="{FCC5876B-A3BC-48BF-9710-C9C11EEB7A36}" type="slidenum">
              <a:rPr lang="zh-CN" altLang="en-US" smtClean="0"/>
              <a:pPr>
                <a:defRPr/>
              </a:pPr>
              <a:t>46</a:t>
            </a:fld>
            <a:endParaRPr lang="en-US" altLang="zh-CN"/>
          </a:p>
        </p:txBody>
      </p:sp>
      <p:pic>
        <p:nvPicPr>
          <p:cNvPr id="3" name="Picture 2"/>
          <p:cNvPicPr>
            <a:picLocks noChangeAspect="1"/>
          </p:cNvPicPr>
          <p:nvPr/>
        </p:nvPicPr>
        <p:blipFill>
          <a:blip r:embed="rId3"/>
          <a:stretch>
            <a:fillRect/>
          </a:stretch>
        </p:blipFill>
        <p:spPr>
          <a:xfrm>
            <a:off x="673101" y="242887"/>
            <a:ext cx="7719756" cy="6386513"/>
          </a:xfrm>
          <a:prstGeom prst="rect">
            <a:avLst/>
          </a:prstGeom>
        </p:spPr>
      </p:pic>
      <p:sp>
        <p:nvSpPr>
          <p:cNvPr id="4" name="Text Box 7"/>
          <p:cNvSpPr txBox="1">
            <a:spLocks noChangeArrowheads="1"/>
          </p:cNvSpPr>
          <p:nvPr/>
        </p:nvSpPr>
        <p:spPr bwMode="auto">
          <a:xfrm>
            <a:off x="5201558" y="4343400"/>
            <a:ext cx="2862943" cy="523220"/>
          </a:xfrm>
          <a:prstGeom prst="rect">
            <a:avLst/>
          </a:prstGeom>
          <a:noFill/>
          <a:ln w="9525">
            <a:noFill/>
            <a:miter lim="800000"/>
            <a:headEnd/>
            <a:tailEnd/>
          </a:ln>
        </p:spPr>
        <p:txBody>
          <a:bodyPr wrap="square">
            <a:spAutoFit/>
          </a:bodyPr>
          <a:lstStyle/>
          <a:p>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Reserved Sectors</a:t>
            </a:r>
          </a:p>
        </p:txBody>
      </p:sp>
      <p:sp>
        <p:nvSpPr>
          <p:cNvPr id="5" name="Text Box 7"/>
          <p:cNvSpPr txBox="1">
            <a:spLocks noChangeArrowheads="1"/>
          </p:cNvSpPr>
          <p:nvPr/>
        </p:nvSpPr>
        <p:spPr bwMode="auto">
          <a:xfrm>
            <a:off x="5642328" y="5039380"/>
            <a:ext cx="1888773" cy="523220"/>
          </a:xfrm>
          <a:prstGeom prst="rect">
            <a:avLst/>
          </a:prstGeom>
          <a:noFill/>
          <a:ln w="9525">
            <a:noFill/>
            <a:miter lim="800000"/>
            <a:headEnd/>
            <a:tailEnd/>
          </a:ln>
        </p:spPr>
        <p:txBody>
          <a:bodyPr wrap="square">
            <a:spAutoFit/>
          </a:bodyPr>
          <a:lstStyle/>
          <a:p>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FAT area</a:t>
            </a:r>
          </a:p>
        </p:txBody>
      </p:sp>
      <p:sp>
        <p:nvSpPr>
          <p:cNvPr id="6" name="Text Box 7"/>
          <p:cNvSpPr txBox="1">
            <a:spLocks noChangeArrowheads="1"/>
          </p:cNvSpPr>
          <p:nvPr/>
        </p:nvSpPr>
        <p:spPr bwMode="auto">
          <a:xfrm>
            <a:off x="5566128" y="5715000"/>
            <a:ext cx="1736373" cy="523220"/>
          </a:xfrm>
          <a:prstGeom prst="rect">
            <a:avLst/>
          </a:prstGeom>
          <a:noFill/>
          <a:ln w="9525">
            <a:noFill/>
            <a:miter lim="800000"/>
            <a:headEnd/>
            <a:tailEnd/>
          </a:ln>
        </p:spPr>
        <p:txBody>
          <a:bodyPr wrap="square">
            <a:spAutoFit/>
          </a:bodyPr>
          <a:lstStyle/>
          <a:p>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Data area</a:t>
            </a:r>
          </a:p>
        </p:txBody>
      </p:sp>
      <p:sp>
        <p:nvSpPr>
          <p:cNvPr id="7" name="Rectangle 6"/>
          <p:cNvSpPr/>
          <p:nvPr/>
        </p:nvSpPr>
        <p:spPr bwMode="auto">
          <a:xfrm>
            <a:off x="748392" y="4183324"/>
            <a:ext cx="4159252" cy="845875"/>
          </a:xfrm>
          <a:prstGeom prst="rect">
            <a:avLst/>
          </a:prstGeom>
          <a:noFill/>
          <a:ln w="476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8" name="Rectangle 7"/>
          <p:cNvSpPr/>
          <p:nvPr/>
        </p:nvSpPr>
        <p:spPr bwMode="auto">
          <a:xfrm>
            <a:off x="749300" y="5029199"/>
            <a:ext cx="4158343" cy="457201"/>
          </a:xfrm>
          <a:prstGeom prst="rect">
            <a:avLst/>
          </a:prstGeom>
          <a:noFill/>
          <a:ln w="476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9" name="Rectangle 8"/>
          <p:cNvSpPr/>
          <p:nvPr/>
        </p:nvSpPr>
        <p:spPr bwMode="auto">
          <a:xfrm>
            <a:off x="749302" y="5486399"/>
            <a:ext cx="4158342" cy="845876"/>
          </a:xfrm>
          <a:prstGeom prst="rect">
            <a:avLst/>
          </a:prstGeom>
          <a:noFill/>
          <a:ln w="476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cxnSp>
        <p:nvCxnSpPr>
          <p:cNvPr id="10" name="Straight Arrow Connector 9"/>
          <p:cNvCxnSpPr/>
          <p:nvPr/>
        </p:nvCxnSpPr>
        <p:spPr bwMode="auto">
          <a:xfrm>
            <a:off x="3644901" y="762000"/>
            <a:ext cx="2743200" cy="0"/>
          </a:xfrm>
          <a:prstGeom prst="straightConnector1">
            <a:avLst/>
          </a:prstGeom>
          <a:noFill/>
          <a:ln w="66675" cap="flat" cmpd="sng" algn="ctr">
            <a:solidFill>
              <a:srgbClr val="FF0000"/>
            </a:solidFill>
            <a:prstDash val="solid"/>
            <a:round/>
            <a:headEnd type="none" w="med" len="med"/>
            <a:tailEnd type="none"/>
          </a:ln>
          <a:effectLst/>
        </p:spPr>
      </p:cxnSp>
      <p:cxnSp>
        <p:nvCxnSpPr>
          <p:cNvPr id="12" name="Straight Arrow Connector 11"/>
          <p:cNvCxnSpPr/>
          <p:nvPr/>
        </p:nvCxnSpPr>
        <p:spPr bwMode="auto">
          <a:xfrm>
            <a:off x="1206501" y="6096000"/>
            <a:ext cx="3276600" cy="0"/>
          </a:xfrm>
          <a:prstGeom prst="straightConnector1">
            <a:avLst/>
          </a:prstGeom>
          <a:noFill/>
          <a:ln w="66675" cap="flat" cmpd="sng" algn="ctr">
            <a:solidFill>
              <a:srgbClr val="FF0000"/>
            </a:solidFill>
            <a:prstDash val="solid"/>
            <a:round/>
            <a:headEnd type="none" w="med" len="med"/>
            <a:tailEnd type="none"/>
          </a:ln>
          <a:effectLst/>
        </p:spPr>
      </p:cxnSp>
      <p:pic>
        <p:nvPicPr>
          <p:cNvPr id="13" name="Picture 12">
            <a:extLst>
              <a:ext uri="{FF2B5EF4-FFF2-40B4-BE49-F238E27FC236}">
                <a16:creationId xmlns:a16="http://schemas.microsoft.com/office/drawing/2014/main" id="{4648AB75-7B09-426E-978F-2F760D040A24}"/>
              </a:ext>
            </a:extLst>
          </p:cNvPr>
          <p:cNvPicPr>
            <a:picLocks noChangeAspect="1"/>
          </p:cNvPicPr>
          <p:nvPr/>
        </p:nvPicPr>
        <p:blipFill>
          <a:blip r:embed="rId4"/>
          <a:stretch>
            <a:fillRect/>
          </a:stretch>
        </p:blipFill>
        <p:spPr>
          <a:xfrm>
            <a:off x="4419600" y="838200"/>
            <a:ext cx="4660899" cy="1209271"/>
          </a:xfrm>
          <a:prstGeom prst="rect">
            <a:avLst/>
          </a:prstGeom>
        </p:spPr>
      </p:pic>
      <p:pic>
        <p:nvPicPr>
          <p:cNvPr id="14" name="Picture 3">
            <a:extLst>
              <a:ext uri="{FF2B5EF4-FFF2-40B4-BE49-F238E27FC236}">
                <a16:creationId xmlns:a16="http://schemas.microsoft.com/office/drawing/2014/main" id="{BCA57DBC-22CE-45C8-9EEE-F787DA43A16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7993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pPr>
                <a:defRPr/>
              </a:pPr>
              <a:t>47</a:t>
            </a:fld>
            <a:endParaRPr lang="en-US" altLang="zh-CN"/>
          </a:p>
        </p:txBody>
      </p:sp>
      <p:pic>
        <p:nvPicPr>
          <p:cNvPr id="10" name="Picture 9"/>
          <p:cNvPicPr>
            <a:picLocks noChangeAspect="1"/>
          </p:cNvPicPr>
          <p:nvPr/>
        </p:nvPicPr>
        <p:blipFill>
          <a:blip r:embed="rId3"/>
          <a:stretch>
            <a:fillRect/>
          </a:stretch>
        </p:blipFill>
        <p:spPr>
          <a:xfrm>
            <a:off x="762000" y="1066800"/>
            <a:ext cx="7633406" cy="4724400"/>
          </a:xfrm>
          <a:prstGeom prst="rect">
            <a:avLst/>
          </a:prstGeom>
        </p:spPr>
      </p:pic>
      <p:sp>
        <p:nvSpPr>
          <p:cNvPr id="11" name="Rectangle 10"/>
          <p:cNvSpPr/>
          <p:nvPr/>
        </p:nvSpPr>
        <p:spPr bwMode="auto">
          <a:xfrm>
            <a:off x="838200" y="3345125"/>
            <a:ext cx="4495800" cy="617275"/>
          </a:xfrm>
          <a:prstGeom prst="rect">
            <a:avLst/>
          </a:prstGeom>
          <a:noFill/>
          <a:ln w="476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pic>
        <p:nvPicPr>
          <p:cNvPr id="5" name="Picture 3">
            <a:extLst>
              <a:ext uri="{FF2B5EF4-FFF2-40B4-BE49-F238E27FC236}">
                <a16:creationId xmlns:a16="http://schemas.microsoft.com/office/drawing/2014/main" id="{4B655125-9397-4957-AEC1-A19BD3216C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7716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769614" y="190500"/>
            <a:ext cx="6976372" cy="67945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Root Directory</a:t>
            </a:r>
          </a:p>
        </p:txBody>
      </p:sp>
      <p:pic>
        <p:nvPicPr>
          <p:cNvPr id="9220" name="Picture 4"/>
          <p:cNvPicPr>
            <a:picLocks noChangeAspect="1" noChangeArrowheads="1"/>
          </p:cNvPicPr>
          <p:nvPr/>
        </p:nvPicPr>
        <p:blipFill>
          <a:blip r:embed="rId3"/>
          <a:srcRect/>
          <a:stretch>
            <a:fillRect/>
          </a:stretch>
        </p:blipFill>
        <p:spPr bwMode="auto">
          <a:xfrm>
            <a:off x="381000" y="1371600"/>
            <a:ext cx="8382000" cy="917575"/>
          </a:xfrm>
          <a:prstGeom prst="rect">
            <a:avLst/>
          </a:prstGeom>
          <a:noFill/>
        </p:spPr>
      </p:pic>
      <p:sp>
        <p:nvSpPr>
          <p:cNvPr id="5" name="Slide Number Placeholder 5"/>
          <p:cNvSpPr>
            <a:spLocks noGrp="1"/>
          </p:cNvSpPr>
          <p:nvPr>
            <p:ph type="sldNum" sz="quarter" idx="12"/>
          </p:nvPr>
        </p:nvSpPr>
        <p:spPr>
          <a:xfrm>
            <a:off x="7994650" y="6324600"/>
            <a:ext cx="768350" cy="457200"/>
          </a:xfrm>
          <a:noFill/>
        </p:spPr>
        <p:txBody>
          <a:bodyPr/>
          <a:lstStyle/>
          <a:p>
            <a:fld id="{CC941794-6EDC-4502-8330-BB943E511C3D}" type="slidenum">
              <a:rPr lang="en-US" smtClean="0"/>
              <a:pPr/>
              <a:t>48</a:t>
            </a:fld>
            <a:endParaRPr lang="en-US"/>
          </a:p>
        </p:txBody>
      </p:sp>
      <p:sp>
        <p:nvSpPr>
          <p:cNvPr id="8" name="Rectangle 7"/>
          <p:cNvSpPr/>
          <p:nvPr/>
        </p:nvSpPr>
        <p:spPr bwMode="auto">
          <a:xfrm flipV="1">
            <a:off x="3390900" y="1371600"/>
            <a:ext cx="1028700" cy="990600"/>
          </a:xfrm>
          <a:prstGeom prst="rect">
            <a:avLst/>
          </a:prstGeom>
          <a:noFill/>
          <a:ln w="603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9" name="Rectangle 8"/>
          <p:cNvSpPr/>
          <p:nvPr/>
        </p:nvSpPr>
        <p:spPr bwMode="auto">
          <a:xfrm flipV="1">
            <a:off x="2705100" y="2971800"/>
            <a:ext cx="3238500" cy="495300"/>
          </a:xfrm>
          <a:prstGeom prst="rect">
            <a:avLst/>
          </a:prstGeom>
          <a:noFill/>
          <a:ln w="603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10" name="Rectangle 9"/>
          <p:cNvSpPr/>
          <p:nvPr/>
        </p:nvSpPr>
        <p:spPr bwMode="auto">
          <a:xfrm flipV="1">
            <a:off x="2705100" y="3467100"/>
            <a:ext cx="3238500" cy="495300"/>
          </a:xfrm>
          <a:prstGeom prst="rect">
            <a:avLst/>
          </a:pr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11" name="Rectangle 10"/>
          <p:cNvSpPr/>
          <p:nvPr/>
        </p:nvSpPr>
        <p:spPr bwMode="auto">
          <a:xfrm flipV="1">
            <a:off x="2705100" y="3962400"/>
            <a:ext cx="3238500" cy="495300"/>
          </a:xfrm>
          <a:prstGeom prst="rect">
            <a:avLst/>
          </a:prstGeom>
          <a:noFill/>
          <a:ln w="603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12" name="Rectangle 11"/>
          <p:cNvSpPr/>
          <p:nvPr/>
        </p:nvSpPr>
        <p:spPr bwMode="auto">
          <a:xfrm flipV="1">
            <a:off x="2705100" y="4953000"/>
            <a:ext cx="3238500" cy="495300"/>
          </a:xfrm>
          <a:prstGeom prst="rect">
            <a:avLst/>
          </a:pr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13" name="Rectangle 12"/>
          <p:cNvSpPr/>
          <p:nvPr/>
        </p:nvSpPr>
        <p:spPr bwMode="auto">
          <a:xfrm flipV="1">
            <a:off x="2705100" y="5448300"/>
            <a:ext cx="3238500" cy="495300"/>
          </a:xfrm>
          <a:prstGeom prst="rect">
            <a:avLst/>
          </a:prstGeom>
          <a:noFill/>
          <a:ln w="603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14" name="Rectangle 13"/>
          <p:cNvSpPr/>
          <p:nvPr/>
        </p:nvSpPr>
        <p:spPr bwMode="auto">
          <a:xfrm flipV="1">
            <a:off x="2705100" y="5943600"/>
            <a:ext cx="3238500" cy="495300"/>
          </a:xfrm>
          <a:prstGeom prst="rect">
            <a:avLst/>
          </a:pr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15" name="Rectangle 2"/>
          <p:cNvSpPr txBox="1">
            <a:spLocks noChangeArrowheads="1"/>
          </p:cNvSpPr>
          <p:nvPr/>
        </p:nvSpPr>
        <p:spPr bwMode="auto">
          <a:xfrm>
            <a:off x="3352800" y="4267200"/>
            <a:ext cx="19050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3600" b="1" u="none" dirty="0">
                <a:solidFill>
                  <a:schemeClr val="tx1"/>
                </a:solidFill>
                <a:effectLst>
                  <a:outerShdw blurRad="38100" dist="38100" dir="2700000" algn="tl">
                    <a:srgbClr val="000000">
                      <a:alpha val="43137"/>
                    </a:srgbClr>
                  </a:outerShdw>
                </a:effectLst>
              </a:rPr>
              <a:t>……</a:t>
            </a:r>
          </a:p>
        </p:txBody>
      </p:sp>
      <p:sp>
        <p:nvSpPr>
          <p:cNvPr id="16" name="Rectangle 2"/>
          <p:cNvSpPr txBox="1">
            <a:spLocks noChangeArrowheads="1"/>
          </p:cNvSpPr>
          <p:nvPr/>
        </p:nvSpPr>
        <p:spPr bwMode="auto">
          <a:xfrm>
            <a:off x="685800" y="2857500"/>
            <a:ext cx="19050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b="1" u="none"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Entry 0</a:t>
            </a:r>
          </a:p>
        </p:txBody>
      </p:sp>
      <p:sp>
        <p:nvSpPr>
          <p:cNvPr id="17" name="Rectangle 2"/>
          <p:cNvSpPr txBox="1">
            <a:spLocks noChangeArrowheads="1"/>
          </p:cNvSpPr>
          <p:nvPr/>
        </p:nvSpPr>
        <p:spPr bwMode="auto">
          <a:xfrm>
            <a:off x="685800" y="3390900"/>
            <a:ext cx="19050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b="1" u="none"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Entry 1</a:t>
            </a:r>
          </a:p>
        </p:txBody>
      </p:sp>
      <p:sp>
        <p:nvSpPr>
          <p:cNvPr id="18" name="Rectangle 2"/>
          <p:cNvSpPr txBox="1">
            <a:spLocks noChangeArrowheads="1"/>
          </p:cNvSpPr>
          <p:nvPr/>
        </p:nvSpPr>
        <p:spPr bwMode="auto">
          <a:xfrm flipH="1">
            <a:off x="1123950" y="4267200"/>
            <a:ext cx="952499"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3600" b="1" u="none" dirty="0">
                <a:solidFill>
                  <a:schemeClr val="tx1"/>
                </a:solidFill>
                <a:effectLst>
                  <a:outerShdw blurRad="38100" dist="38100" dir="2700000" algn="tl">
                    <a:srgbClr val="000000">
                      <a:alpha val="43137"/>
                    </a:srgbClr>
                  </a:outerShdw>
                </a:effectLst>
              </a:rPr>
              <a:t>……</a:t>
            </a:r>
          </a:p>
        </p:txBody>
      </p:sp>
      <p:sp>
        <p:nvSpPr>
          <p:cNvPr id="19" name="Rectangle 2"/>
          <p:cNvSpPr txBox="1">
            <a:spLocks noChangeArrowheads="1"/>
          </p:cNvSpPr>
          <p:nvPr/>
        </p:nvSpPr>
        <p:spPr bwMode="auto">
          <a:xfrm>
            <a:off x="685800" y="3924300"/>
            <a:ext cx="19050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b="1" u="none"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Entry 2</a:t>
            </a:r>
          </a:p>
        </p:txBody>
      </p:sp>
      <p:cxnSp>
        <p:nvCxnSpPr>
          <p:cNvPr id="20" name="Straight Arrow Connector 19"/>
          <p:cNvCxnSpPr/>
          <p:nvPr/>
        </p:nvCxnSpPr>
        <p:spPr bwMode="auto">
          <a:xfrm>
            <a:off x="6172200" y="3219450"/>
            <a:ext cx="829235" cy="1588"/>
          </a:xfrm>
          <a:prstGeom prst="straightConnector1">
            <a:avLst/>
          </a:prstGeom>
          <a:noFill/>
          <a:ln w="66675" cap="flat" cmpd="sng" algn="ctr">
            <a:solidFill>
              <a:srgbClr val="FF0000"/>
            </a:solidFill>
            <a:prstDash val="solid"/>
            <a:round/>
            <a:headEnd type="none" w="med" len="med"/>
            <a:tailEnd type="triangle"/>
          </a:ln>
          <a:effectLst/>
        </p:spPr>
      </p:cxnSp>
      <p:sp>
        <p:nvSpPr>
          <p:cNvPr id="22" name="Rectangle 2"/>
          <p:cNvSpPr txBox="1">
            <a:spLocks noChangeArrowheads="1"/>
          </p:cNvSpPr>
          <p:nvPr/>
        </p:nvSpPr>
        <p:spPr bwMode="auto">
          <a:xfrm>
            <a:off x="7239000" y="2628900"/>
            <a:ext cx="9525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file</a:t>
            </a:r>
          </a:p>
        </p:txBody>
      </p:sp>
      <p:sp>
        <p:nvSpPr>
          <p:cNvPr id="23" name="Rectangle 2"/>
          <p:cNvSpPr txBox="1">
            <a:spLocks noChangeArrowheads="1"/>
          </p:cNvSpPr>
          <p:nvPr/>
        </p:nvSpPr>
        <p:spPr bwMode="auto">
          <a:xfrm>
            <a:off x="7014135" y="3219450"/>
            <a:ext cx="16764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folder</a:t>
            </a:r>
          </a:p>
        </p:txBody>
      </p:sp>
      <p:pic>
        <p:nvPicPr>
          <p:cNvPr id="21" name="Picture 2" descr="http://www.deviantart.com/download/75529904/Case_Study___Stuck_in_Anime_by_ArtistsHospital.jpg"/>
          <p:cNvPicPr>
            <a:picLocks noChangeAspect="1" noChangeArrowheads="1"/>
          </p:cNvPicPr>
          <p:nvPr/>
        </p:nvPicPr>
        <p:blipFill>
          <a:blip r:embed="rId4" cstate="print"/>
          <a:srcRect/>
          <a:stretch>
            <a:fillRect/>
          </a:stretch>
        </p:blipFill>
        <p:spPr bwMode="auto">
          <a:xfrm>
            <a:off x="-1" y="0"/>
            <a:ext cx="1714164" cy="1219200"/>
          </a:xfrm>
          <a:prstGeom prst="rect">
            <a:avLst/>
          </a:prstGeom>
          <a:noFill/>
        </p:spPr>
      </p:pic>
      <p:pic>
        <p:nvPicPr>
          <p:cNvPr id="2" name="Picture 1"/>
          <p:cNvPicPr>
            <a:picLocks noChangeAspect="1"/>
          </p:cNvPicPr>
          <p:nvPr/>
        </p:nvPicPr>
        <p:blipFill>
          <a:blip r:embed="rId5"/>
          <a:stretch>
            <a:fillRect/>
          </a:stretch>
        </p:blipFill>
        <p:spPr>
          <a:xfrm>
            <a:off x="2209800" y="2438400"/>
            <a:ext cx="4131733" cy="508000"/>
          </a:xfrm>
          <a:prstGeom prst="rect">
            <a:avLst/>
          </a:prstGeom>
        </p:spPr>
      </p:pic>
      <p:pic>
        <p:nvPicPr>
          <p:cNvPr id="24" name="Picture 2" descr="http://depts.alverno.edu/cil/basic/navigation/nav-images/filedirectory.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1533" y="4286250"/>
            <a:ext cx="2612571"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685" y="3962400"/>
            <a:ext cx="378063" cy="418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7166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714163" y="381000"/>
            <a:ext cx="7201236" cy="8382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Root Directory (cont’d)</a:t>
            </a:r>
          </a:p>
        </p:txBody>
      </p:sp>
      <p:sp>
        <p:nvSpPr>
          <p:cNvPr id="5" name="Slide Number Placeholder 5"/>
          <p:cNvSpPr>
            <a:spLocks noGrp="1"/>
          </p:cNvSpPr>
          <p:nvPr>
            <p:ph type="sldNum" sz="quarter" idx="12"/>
          </p:nvPr>
        </p:nvSpPr>
        <p:spPr>
          <a:xfrm>
            <a:off x="7994650" y="6324600"/>
            <a:ext cx="768350" cy="457200"/>
          </a:xfrm>
          <a:noFill/>
        </p:spPr>
        <p:txBody>
          <a:bodyPr/>
          <a:lstStyle/>
          <a:p>
            <a:fld id="{CC941794-6EDC-4502-8330-BB943E511C3D}" type="slidenum">
              <a:rPr lang="en-US" smtClean="0"/>
              <a:pPr/>
              <a:t>49</a:t>
            </a:fld>
            <a:endParaRPr lang="en-US"/>
          </a:p>
        </p:txBody>
      </p:sp>
      <p:sp>
        <p:nvSpPr>
          <p:cNvPr id="9" name="Rectangle 8"/>
          <p:cNvSpPr/>
          <p:nvPr/>
        </p:nvSpPr>
        <p:spPr bwMode="auto">
          <a:xfrm flipV="1">
            <a:off x="2705100" y="1485900"/>
            <a:ext cx="3238500" cy="495300"/>
          </a:xfrm>
          <a:prstGeom prst="rect">
            <a:avLst/>
          </a:prstGeom>
          <a:noFill/>
          <a:ln w="603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16" name="Rectangle 2"/>
          <p:cNvSpPr txBox="1">
            <a:spLocks noChangeArrowheads="1"/>
          </p:cNvSpPr>
          <p:nvPr/>
        </p:nvSpPr>
        <p:spPr bwMode="auto">
          <a:xfrm>
            <a:off x="685800" y="1371600"/>
            <a:ext cx="19050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b="1" u="none"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Entry x</a:t>
            </a:r>
          </a:p>
        </p:txBody>
      </p:sp>
      <p:cxnSp>
        <p:nvCxnSpPr>
          <p:cNvPr id="20" name="Straight Arrow Connector 19"/>
          <p:cNvCxnSpPr/>
          <p:nvPr/>
        </p:nvCxnSpPr>
        <p:spPr bwMode="auto">
          <a:xfrm>
            <a:off x="6172200" y="1733550"/>
            <a:ext cx="829235" cy="1588"/>
          </a:xfrm>
          <a:prstGeom prst="straightConnector1">
            <a:avLst/>
          </a:prstGeom>
          <a:noFill/>
          <a:ln w="66675" cap="flat" cmpd="sng" algn="ctr">
            <a:solidFill>
              <a:srgbClr val="FF0000"/>
            </a:solidFill>
            <a:prstDash val="solid"/>
            <a:round/>
            <a:headEnd type="none" w="med" len="med"/>
            <a:tailEnd type="triangle"/>
          </a:ln>
          <a:effectLst/>
        </p:spPr>
      </p:cxnSp>
      <p:sp>
        <p:nvSpPr>
          <p:cNvPr id="22" name="Rectangle 2"/>
          <p:cNvSpPr txBox="1">
            <a:spLocks noChangeArrowheads="1"/>
          </p:cNvSpPr>
          <p:nvPr/>
        </p:nvSpPr>
        <p:spPr bwMode="auto">
          <a:xfrm>
            <a:off x="7239000" y="1447800"/>
            <a:ext cx="9525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file</a:t>
            </a:r>
          </a:p>
        </p:txBody>
      </p:sp>
      <p:pic>
        <p:nvPicPr>
          <p:cNvPr id="21" name="Picture 2" descr="http://www.deviantart.com/download/75529904/Case_Study___Stuck_in_Anime_by_ArtistsHospital.jpg"/>
          <p:cNvPicPr>
            <a:picLocks noChangeAspect="1" noChangeArrowheads="1"/>
          </p:cNvPicPr>
          <p:nvPr/>
        </p:nvPicPr>
        <p:blipFill>
          <a:blip r:embed="rId3" cstate="print"/>
          <a:srcRect/>
          <a:stretch>
            <a:fillRect/>
          </a:stretch>
        </p:blipFill>
        <p:spPr bwMode="auto">
          <a:xfrm>
            <a:off x="-1" y="0"/>
            <a:ext cx="1714164" cy="1219200"/>
          </a:xfrm>
          <a:prstGeom prst="rect">
            <a:avLst/>
          </a:prstGeom>
          <a:noFill/>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293" y="2209800"/>
            <a:ext cx="8261757" cy="162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299" y="3932747"/>
            <a:ext cx="8420099" cy="2391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4"/>
          <p:cNvSpPr/>
          <p:nvPr/>
        </p:nvSpPr>
        <p:spPr bwMode="auto">
          <a:xfrm>
            <a:off x="609600" y="2723387"/>
            <a:ext cx="8001000" cy="1110425"/>
          </a:xfrm>
          <a:prstGeom prst="rect">
            <a:avLst/>
          </a:prstGeom>
          <a:noFill/>
          <a:ln w="476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26" name="Rectangle 25"/>
          <p:cNvSpPr/>
          <p:nvPr/>
        </p:nvSpPr>
        <p:spPr bwMode="auto">
          <a:xfrm>
            <a:off x="633412" y="3942588"/>
            <a:ext cx="7977188" cy="553212"/>
          </a:xfrm>
          <a:prstGeom prst="rect">
            <a:avLst/>
          </a:prstGeom>
          <a:noFill/>
          <a:ln w="476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27" name="Rectangle 26"/>
          <p:cNvSpPr/>
          <p:nvPr/>
        </p:nvSpPr>
        <p:spPr bwMode="auto">
          <a:xfrm>
            <a:off x="609600" y="5390388"/>
            <a:ext cx="7977188" cy="400812"/>
          </a:xfrm>
          <a:prstGeom prst="rect">
            <a:avLst/>
          </a:prstGeom>
          <a:noFill/>
          <a:ln w="476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28" name="Rectangle 27"/>
          <p:cNvSpPr/>
          <p:nvPr/>
        </p:nvSpPr>
        <p:spPr bwMode="auto">
          <a:xfrm>
            <a:off x="609600" y="5791201"/>
            <a:ext cx="8001000" cy="533400"/>
          </a:xfrm>
          <a:prstGeom prst="rect">
            <a:avLst/>
          </a:prstGeom>
          <a:noFill/>
          <a:ln w="476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1863133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灯片编号占位符 2"/>
          <p:cNvSpPr txBox="1">
            <a:spLocks noGrp="1"/>
          </p:cNvSpPr>
          <p:nvPr/>
        </p:nvSpPr>
        <p:spPr bwMode="auto">
          <a:xfrm>
            <a:off x="8223250" y="6248400"/>
            <a:ext cx="768350" cy="457200"/>
          </a:xfrm>
          <a:prstGeom prst="rect">
            <a:avLst/>
          </a:prstGeom>
          <a:noFill/>
          <a:ln w="9525">
            <a:noFill/>
            <a:miter lim="800000"/>
            <a:headEnd/>
            <a:tailEnd/>
          </a:ln>
        </p:spPr>
        <p:txBody>
          <a:bodyPr/>
          <a:lstStyle/>
          <a:p>
            <a:pPr algn="r">
              <a:spcBef>
                <a:spcPct val="0"/>
              </a:spcBef>
              <a:buClrTx/>
              <a:buSzTx/>
              <a:buFontTx/>
              <a:buNone/>
            </a:pPr>
            <a:fld id="{30DB984B-3FC5-433A-B004-C0288FA7BD28}" type="slidenum">
              <a:rPr lang="zh-CN" altLang="en-US" sz="1400">
                <a:latin typeface="Times New Roman" pitchFamily="18" charset="0"/>
                <a:ea typeface="宋体" pitchFamily="2" charset="-122"/>
              </a:rPr>
              <a:pPr algn="r">
                <a:spcBef>
                  <a:spcPct val="0"/>
                </a:spcBef>
                <a:buClrTx/>
                <a:buSzTx/>
                <a:buFontTx/>
                <a:buNone/>
              </a:pPr>
              <a:t>5</a:t>
            </a:fld>
            <a:endParaRPr lang="en-US" altLang="zh-CN" sz="1400">
              <a:latin typeface="Times New Roman" pitchFamily="18" charset="0"/>
              <a:ea typeface="宋体" pitchFamily="2" charset="-122"/>
            </a:endParaRPr>
          </a:p>
        </p:txBody>
      </p:sp>
      <p:sp>
        <p:nvSpPr>
          <p:cNvPr id="12" name="Rectangle 6"/>
          <p:cNvSpPr>
            <a:spLocks noChangeArrowheads="1"/>
          </p:cNvSpPr>
          <p:nvPr/>
        </p:nvSpPr>
        <p:spPr bwMode="auto">
          <a:xfrm>
            <a:off x="1060450" y="2590800"/>
            <a:ext cx="7162800" cy="1524000"/>
          </a:xfrm>
          <a:prstGeom prst="rect">
            <a:avLst/>
          </a:prstGeom>
          <a:noFill/>
          <a:ln w="9525">
            <a:noFill/>
            <a:miter lim="800000"/>
            <a:headEnd/>
            <a:tailEnd/>
          </a:ln>
        </p:spPr>
        <p:txBody>
          <a:bodyPr anchor="ctr"/>
          <a:lstStyle/>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File Allocation Table (FAT) File System</a:t>
            </a:r>
          </a:p>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 (FAT, FAT12, FAT16, FAT32)</a:t>
            </a:r>
          </a:p>
        </p:txBody>
      </p:sp>
    </p:spTree>
    <p:extLst>
      <p:ext uri="{BB962C8B-B14F-4D97-AF65-F5344CB8AC3E}">
        <p14:creationId xmlns:p14="http://schemas.microsoft.com/office/powerpoint/2010/main" val="1644320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228600" y="2634343"/>
            <a:ext cx="8610600" cy="2928257"/>
          </a:xfrm>
          <a:prstGeom prst="rect">
            <a:avLst/>
          </a:prstGeom>
        </p:spPr>
      </p:pic>
      <p:sp>
        <p:nvSpPr>
          <p:cNvPr id="4"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pPr>
                <a:defRPr/>
              </a:pPr>
              <a:t>50</a:t>
            </a:fld>
            <a:endParaRPr lang="en-US" altLang="zh-CN"/>
          </a:p>
        </p:txBody>
      </p:sp>
      <p:sp>
        <p:nvSpPr>
          <p:cNvPr id="6" name="Rectangle 5"/>
          <p:cNvSpPr/>
          <p:nvPr/>
        </p:nvSpPr>
        <p:spPr>
          <a:xfrm>
            <a:off x="1295400" y="2873828"/>
            <a:ext cx="6934200" cy="457200"/>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bwMode="auto">
          <a:xfrm>
            <a:off x="4876800" y="3325086"/>
            <a:ext cx="990600" cy="5942"/>
          </a:xfrm>
          <a:prstGeom prst="straightConnector1">
            <a:avLst/>
          </a:prstGeom>
          <a:noFill/>
          <a:ln w="66675" cap="flat" cmpd="sng" algn="ctr">
            <a:solidFill>
              <a:srgbClr val="0070C0"/>
            </a:solidFill>
            <a:prstDash val="solid"/>
            <a:round/>
            <a:headEnd type="none" w="med" len="med"/>
            <a:tailEnd type="none"/>
          </a:ln>
          <a:effectLst/>
        </p:spPr>
      </p:cxnSp>
      <p:sp>
        <p:nvSpPr>
          <p:cNvPr id="8" name="AutoShape 15"/>
          <p:cNvSpPr>
            <a:spLocks noChangeArrowheads="1"/>
          </p:cNvSpPr>
          <p:nvPr/>
        </p:nvSpPr>
        <p:spPr bwMode="auto">
          <a:xfrm>
            <a:off x="5715000" y="1143000"/>
            <a:ext cx="3352800" cy="914400"/>
          </a:xfrm>
          <a:prstGeom prst="wedgeRoundRectCallout">
            <a:avLst>
              <a:gd name="adj1" fmla="val -55524"/>
              <a:gd name="adj2" fmla="val 158712"/>
              <a:gd name="adj3" fmla="val 16667"/>
            </a:avLst>
          </a:prstGeom>
          <a:solidFill>
            <a:schemeClr val="accent1"/>
          </a:solidFill>
          <a:ln w="66675">
            <a:solidFill>
              <a:schemeClr val="accent2"/>
            </a:solidFill>
            <a:miter lim="800000"/>
            <a:headEnd/>
            <a:tailEnd/>
          </a:ln>
        </p:spPr>
        <p:txBody>
          <a:bodyPr/>
          <a:lstStyle/>
          <a:p>
            <a:pPr algn="ctr"/>
            <a:r>
              <a:rPr lang="en-US" dirty="0">
                <a:latin typeface="Times New Roman" pitchFamily="18" charset="0"/>
                <a:cs typeface="Times New Roman" pitchFamily="18" charset="0"/>
              </a:rPr>
              <a:t>The file size is </a:t>
            </a:r>
          </a:p>
          <a:p>
            <a:pPr algn="ctr"/>
            <a:r>
              <a:rPr lang="en-US" dirty="0">
                <a:latin typeface="Times New Roman" pitchFamily="18" charset="0"/>
                <a:cs typeface="Times New Roman" pitchFamily="18" charset="0"/>
              </a:rPr>
              <a:t>0x0000227b=8827 Bytes</a:t>
            </a:r>
          </a:p>
        </p:txBody>
      </p:sp>
      <p:cxnSp>
        <p:nvCxnSpPr>
          <p:cNvPr id="11" name="Straight Arrow Connector 10"/>
          <p:cNvCxnSpPr/>
          <p:nvPr/>
        </p:nvCxnSpPr>
        <p:spPr bwMode="auto">
          <a:xfrm>
            <a:off x="4299860" y="3331028"/>
            <a:ext cx="462640" cy="0"/>
          </a:xfrm>
          <a:prstGeom prst="straightConnector1">
            <a:avLst/>
          </a:prstGeom>
          <a:noFill/>
          <a:ln w="66675" cap="flat" cmpd="sng" algn="ctr">
            <a:solidFill>
              <a:srgbClr val="0070C0"/>
            </a:solidFill>
            <a:prstDash val="solid"/>
            <a:round/>
            <a:headEnd type="none" w="med" len="med"/>
            <a:tailEnd type="none"/>
          </a:ln>
          <a:effectLst/>
        </p:spPr>
      </p:cxnSp>
      <p:cxnSp>
        <p:nvCxnSpPr>
          <p:cNvPr id="12" name="Straight Arrow Connector 11"/>
          <p:cNvCxnSpPr/>
          <p:nvPr/>
        </p:nvCxnSpPr>
        <p:spPr bwMode="auto">
          <a:xfrm>
            <a:off x="2564674" y="3314201"/>
            <a:ext cx="483326" cy="1588"/>
          </a:xfrm>
          <a:prstGeom prst="straightConnector1">
            <a:avLst/>
          </a:prstGeom>
          <a:noFill/>
          <a:ln w="66675" cap="flat" cmpd="sng" algn="ctr">
            <a:solidFill>
              <a:srgbClr val="0070C0"/>
            </a:solidFill>
            <a:prstDash val="solid"/>
            <a:round/>
            <a:headEnd type="none" w="med" len="med"/>
            <a:tailEnd type="none"/>
          </a:ln>
          <a:effectLst/>
        </p:spPr>
      </p:cxnSp>
      <p:sp>
        <p:nvSpPr>
          <p:cNvPr id="13" name="AutoShape 15"/>
          <p:cNvSpPr>
            <a:spLocks noChangeArrowheads="1"/>
          </p:cNvSpPr>
          <p:nvPr/>
        </p:nvSpPr>
        <p:spPr bwMode="auto">
          <a:xfrm>
            <a:off x="838202" y="148046"/>
            <a:ext cx="3124198" cy="1485900"/>
          </a:xfrm>
          <a:prstGeom prst="wedgeRoundRectCallout">
            <a:avLst>
              <a:gd name="adj1" fmla="val 56956"/>
              <a:gd name="adj2" fmla="val 149845"/>
              <a:gd name="adj3" fmla="val 16667"/>
            </a:avLst>
          </a:prstGeom>
          <a:solidFill>
            <a:schemeClr val="accent1"/>
          </a:solidFill>
          <a:ln w="66675">
            <a:solidFill>
              <a:schemeClr val="accent2"/>
            </a:solidFill>
            <a:miter lim="800000"/>
            <a:headEnd/>
            <a:tailEnd/>
          </a:ln>
        </p:spPr>
        <p:txBody>
          <a:bodyPr/>
          <a:lstStyle/>
          <a:p>
            <a:pPr algn="ctr"/>
            <a:r>
              <a:rPr lang="en-US" dirty="0">
                <a:latin typeface="Times New Roman" pitchFamily="18" charset="0"/>
                <a:cs typeface="Times New Roman" pitchFamily="18" charset="0"/>
              </a:rPr>
              <a:t>The first cluster address!</a:t>
            </a:r>
          </a:p>
          <a:p>
            <a:pPr algn="ctr"/>
            <a:r>
              <a:rPr lang="en-US" dirty="0">
                <a:latin typeface="Times New Roman" pitchFamily="18" charset="0"/>
                <a:cs typeface="Times New Roman" pitchFamily="18" charset="0"/>
              </a:rPr>
              <a:t>0x0000 0003=3</a:t>
            </a:r>
          </a:p>
        </p:txBody>
      </p:sp>
      <p:pic>
        <p:nvPicPr>
          <p:cNvPr id="10" name="Picture 3">
            <a:extLst>
              <a:ext uri="{FF2B5EF4-FFF2-40B4-BE49-F238E27FC236}">
                <a16:creationId xmlns:a16="http://schemas.microsoft.com/office/drawing/2014/main" id="{7CFB73C5-9F87-4D70-8054-B97EF4F9B9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5287"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660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5" presetClass="entr" presetSubtype="1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heckerboard(across)">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heckerboard(across)">
                                      <p:cBhvr>
                                        <p:cTn id="16" dur="500"/>
                                        <p:tgtEl>
                                          <p:spTgt spid="11"/>
                                        </p:tgtEl>
                                      </p:cBhvr>
                                    </p:animEffect>
                                  </p:childTnLst>
                                </p:cTn>
                              </p:par>
                              <p:par>
                                <p:cTn id="17" presetID="5" presetClass="entr" presetSubtype="1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heckerboard(across)">
                                      <p:cBhvr>
                                        <p:cTn id="19" dur="500"/>
                                        <p:tgtEl>
                                          <p:spTgt spid="12"/>
                                        </p:tgtEl>
                                      </p:cBhvr>
                                    </p:animEffect>
                                  </p:childTnLst>
                                </p:cTn>
                              </p:par>
                            </p:childTnLst>
                          </p:cTn>
                        </p:par>
                        <p:par>
                          <p:cTn id="20" fill="hold">
                            <p:stCondLst>
                              <p:cond delay="500"/>
                            </p:stCondLst>
                            <p:childTnLst>
                              <p:par>
                                <p:cTn id="21" presetID="2" presetClass="entr" presetSubtype="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219200" y="228600"/>
            <a:ext cx="7467600" cy="1143000"/>
          </a:xfrm>
        </p:spPr>
        <p:txBody>
          <a:bodyPr/>
          <a:lstStyle/>
          <a:p>
            <a:pPr algn="ctr"/>
            <a:r>
              <a:rPr lang="en-US" sz="2800" b="1" u="none" dirty="0">
                <a:latin typeface="Times New Roman" pitchFamily="18" charset="0"/>
                <a:cs typeface="Times New Roman" pitchFamily="18" charset="0"/>
              </a:rPr>
              <a:t>File Allocation Table Structure</a:t>
            </a:r>
          </a:p>
        </p:txBody>
      </p:sp>
      <p:sp>
        <p:nvSpPr>
          <p:cNvPr id="5"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51</a:t>
            </a:fld>
            <a:endParaRPr lang="en-US"/>
          </a:p>
        </p:txBody>
      </p:sp>
      <p:pic>
        <p:nvPicPr>
          <p:cNvPr id="98306" name="Picture 2"/>
          <p:cNvPicPr>
            <a:picLocks noChangeAspect="1" noChangeArrowheads="1"/>
          </p:cNvPicPr>
          <p:nvPr/>
        </p:nvPicPr>
        <p:blipFill>
          <a:blip r:embed="rId3"/>
          <a:srcRect/>
          <a:stretch>
            <a:fillRect/>
          </a:stretch>
        </p:blipFill>
        <p:spPr bwMode="auto">
          <a:xfrm>
            <a:off x="0" y="1524000"/>
            <a:ext cx="7543799" cy="5181600"/>
          </a:xfrm>
          <a:prstGeom prst="rect">
            <a:avLst/>
          </a:prstGeom>
          <a:noFill/>
          <a:ln w="9525">
            <a:noFill/>
            <a:miter lim="800000"/>
            <a:headEnd/>
            <a:tailEnd/>
          </a:ln>
          <a:effectLst/>
        </p:spPr>
      </p:pic>
      <p:grpSp>
        <p:nvGrpSpPr>
          <p:cNvPr id="10" name="Group 9"/>
          <p:cNvGrpSpPr/>
          <p:nvPr/>
        </p:nvGrpSpPr>
        <p:grpSpPr>
          <a:xfrm>
            <a:off x="6781800" y="1219200"/>
            <a:ext cx="2362200" cy="2362200"/>
            <a:chOff x="6781800" y="1219200"/>
            <a:chExt cx="2362200" cy="2362200"/>
          </a:xfrm>
        </p:grpSpPr>
        <p:sp>
          <p:nvSpPr>
            <p:cNvPr id="6" name="Rectangle 4"/>
            <p:cNvSpPr>
              <a:spLocks noChangeArrowheads="1"/>
            </p:cNvSpPr>
            <p:nvPr/>
          </p:nvSpPr>
          <p:spPr bwMode="auto">
            <a:xfrm>
              <a:off x="7086600" y="1219200"/>
              <a:ext cx="2057400" cy="1219200"/>
            </a:xfrm>
            <a:prstGeom prst="rect">
              <a:avLst/>
            </a:prstGeom>
            <a:solidFill>
              <a:schemeClr val="accent1"/>
            </a:solidFill>
            <a:ln w="9525">
              <a:solidFill>
                <a:schemeClr val="tx1"/>
              </a:solidFill>
              <a:miter lim="800000"/>
              <a:headEnd/>
              <a:tailEnd/>
            </a:ln>
          </p:spPr>
          <p:txBody>
            <a:bodyPr wrap="none" anchor="ctr"/>
            <a:lstStyle/>
            <a:p>
              <a:r>
                <a:rPr lang="en-US" sz="1800" dirty="0">
                  <a:latin typeface="Times New Roman" pitchFamily="18" charset="0"/>
                  <a:cs typeface="Times New Roman" pitchFamily="18" charset="0"/>
                </a:rPr>
                <a:t>FAT12 -&gt;12 bits</a:t>
              </a:r>
            </a:p>
            <a:p>
              <a:r>
                <a:rPr lang="en-US" sz="1800" dirty="0">
                  <a:latin typeface="Times New Roman" pitchFamily="18" charset="0"/>
                  <a:cs typeface="Times New Roman" pitchFamily="18" charset="0"/>
                </a:rPr>
                <a:t>FAT16 -&gt;16 bits</a:t>
              </a:r>
            </a:p>
            <a:p>
              <a:r>
                <a:rPr lang="en-US" sz="1800" dirty="0">
                  <a:latin typeface="Times New Roman" pitchFamily="18" charset="0"/>
                  <a:cs typeface="Times New Roman" pitchFamily="18" charset="0"/>
                </a:rPr>
                <a:t>FAT32 -&gt;32 bits</a:t>
              </a:r>
            </a:p>
          </p:txBody>
        </p:sp>
        <p:cxnSp>
          <p:nvCxnSpPr>
            <p:cNvPr id="7" name="Straight Arrow Connector 6"/>
            <p:cNvCxnSpPr/>
            <p:nvPr/>
          </p:nvCxnSpPr>
          <p:spPr bwMode="auto">
            <a:xfrm flipV="1">
              <a:off x="6781800" y="2438400"/>
              <a:ext cx="1447800" cy="1143000"/>
            </a:xfrm>
            <a:prstGeom prst="straightConnector1">
              <a:avLst/>
            </a:prstGeom>
            <a:noFill/>
            <a:ln w="66675" cap="flat" cmpd="sng" algn="ctr">
              <a:solidFill>
                <a:srgbClr val="FF0000"/>
              </a:solidFill>
              <a:prstDash val="solid"/>
              <a:round/>
              <a:headEnd type="triangle" w="med" len="med"/>
              <a:tailEnd type="none"/>
            </a:ln>
            <a:effectLst/>
          </p:spPr>
        </p:cxnSp>
      </p:grpSp>
      <p:sp>
        <p:nvSpPr>
          <p:cNvPr id="8" name="Text Box 5"/>
          <p:cNvSpPr txBox="1">
            <a:spLocks noChangeArrowheads="1"/>
          </p:cNvSpPr>
          <p:nvPr/>
        </p:nvSpPr>
        <p:spPr bwMode="auto">
          <a:xfrm rot="10800000" flipV="1">
            <a:off x="7010401" y="3396734"/>
            <a:ext cx="1904999" cy="369332"/>
          </a:xfrm>
          <a:prstGeom prst="rect">
            <a:avLst/>
          </a:prstGeom>
          <a:noFill/>
          <a:ln w="9525">
            <a:noFill/>
            <a:miter lim="800000"/>
            <a:headEnd/>
            <a:tailEnd/>
          </a:ln>
        </p:spPr>
        <p:txBody>
          <a:bodyPr wrap="square">
            <a:spAutoFit/>
          </a:bodyPr>
          <a:lstStyle/>
          <a:p>
            <a:pPr>
              <a:spcBef>
                <a:spcPct val="0"/>
              </a:spcBef>
              <a:buClrTx/>
              <a:buSzTx/>
              <a:buFontTx/>
              <a:buNone/>
            </a:pPr>
            <a:r>
              <a:rPr lang="en-US" sz="1800" dirty="0">
                <a:solidFill>
                  <a:schemeClr val="accent6"/>
                </a:solidFill>
                <a:effectLst>
                  <a:outerShdw blurRad="38100" dist="38100" dir="2700000" algn="tl">
                    <a:srgbClr val="000000">
                      <a:alpha val="43137"/>
                    </a:srgbClr>
                  </a:outerShdw>
                </a:effectLst>
                <a:latin typeface="Times New Roman" pitchFamily="18" charset="0"/>
                <a:cs typeface="Times New Roman" pitchFamily="18" charset="0"/>
              </a:rPr>
              <a:t>FAT Entry 34</a:t>
            </a:r>
          </a:p>
        </p:txBody>
      </p:sp>
      <p:sp>
        <p:nvSpPr>
          <p:cNvPr id="9" name="Rectangle 8"/>
          <p:cNvSpPr/>
          <p:nvPr/>
        </p:nvSpPr>
        <p:spPr>
          <a:xfrm>
            <a:off x="7010400" y="3695700"/>
            <a:ext cx="1433021" cy="369332"/>
          </a:xfrm>
          <a:prstGeom prst="rect">
            <a:avLst/>
          </a:prstGeom>
        </p:spPr>
        <p:txBody>
          <a:bodyPr wrap="none">
            <a:spAutoFit/>
          </a:bodyPr>
          <a:lstStyle/>
          <a:p>
            <a:pPr>
              <a:spcBef>
                <a:spcPct val="0"/>
              </a:spcBef>
              <a:buClrTx/>
              <a:buSzTx/>
              <a:buFontTx/>
              <a:buNone/>
            </a:pPr>
            <a:r>
              <a:rPr lang="en-US" sz="1800" dirty="0">
                <a:solidFill>
                  <a:schemeClr val="accent6"/>
                </a:solidFill>
                <a:effectLst>
                  <a:outerShdw blurRad="38100" dist="38100" dir="2700000" algn="tl">
                    <a:srgbClr val="000000">
                      <a:alpha val="43137"/>
                    </a:srgbClr>
                  </a:outerShdw>
                </a:effectLst>
                <a:latin typeface="Times New Roman" pitchFamily="18" charset="0"/>
                <a:cs typeface="Times New Roman" pitchFamily="18" charset="0"/>
              </a:rPr>
              <a:t>FAT Entry 35</a:t>
            </a:r>
          </a:p>
        </p:txBody>
      </p:sp>
      <p:sp>
        <p:nvSpPr>
          <p:cNvPr id="12" name="Rectangle 3"/>
          <p:cNvSpPr txBox="1">
            <a:spLocks noChangeArrowheads="1"/>
          </p:cNvSpPr>
          <p:nvPr/>
        </p:nvSpPr>
        <p:spPr bwMode="auto">
          <a:xfrm>
            <a:off x="3581400" y="6362700"/>
            <a:ext cx="2542615"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ctr">
              <a:lnSpc>
                <a:spcPct val="80000"/>
              </a:lnSpc>
              <a:buFont typeface="ZapfDingbats" pitchFamily="82" charset="2"/>
              <a:buNone/>
            </a:pP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File contents</a:t>
            </a:r>
          </a:p>
        </p:txBody>
      </p:sp>
      <p:pic>
        <p:nvPicPr>
          <p:cNvPr id="13" name="Picture 2" descr="http://www.deviantart.com/download/75529904/Case_Study___Stuck_in_Anime_by_ArtistsHospital.jpg"/>
          <p:cNvPicPr>
            <a:picLocks noChangeAspect="1" noChangeArrowheads="1"/>
          </p:cNvPicPr>
          <p:nvPr/>
        </p:nvPicPr>
        <p:blipFill>
          <a:blip r:embed="rId4" cstate="print"/>
          <a:srcRect/>
          <a:stretch>
            <a:fillRect/>
          </a:stretch>
        </p:blipFill>
        <p:spPr bwMode="auto">
          <a:xfrm>
            <a:off x="0" y="-8573"/>
            <a:ext cx="1524000" cy="1083945"/>
          </a:xfrm>
          <a:prstGeom prst="rect">
            <a:avLst/>
          </a:prstGeom>
          <a:noFill/>
        </p:spPr>
      </p:pic>
      <p:sp>
        <p:nvSpPr>
          <p:cNvPr id="14" name="Rectangle 13"/>
          <p:cNvSpPr/>
          <p:nvPr/>
        </p:nvSpPr>
        <p:spPr bwMode="auto">
          <a:xfrm>
            <a:off x="5867400" y="2438400"/>
            <a:ext cx="1143000" cy="2895600"/>
          </a:xfrm>
          <a:prstGeom prst="rect">
            <a:avLst/>
          </a:prstGeom>
          <a:noFill/>
          <a:ln w="6032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15" name="Rectangle 14"/>
          <p:cNvSpPr/>
          <p:nvPr/>
        </p:nvSpPr>
        <p:spPr bwMode="auto">
          <a:xfrm>
            <a:off x="2705100" y="2724150"/>
            <a:ext cx="1143000" cy="381000"/>
          </a:xfrm>
          <a:prstGeom prst="rect">
            <a:avLst/>
          </a:prstGeom>
          <a:noFill/>
          <a:ln w="60325"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2141742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pPr>
                <a:defRPr/>
              </a:pPr>
              <a:t>52</a:t>
            </a:fld>
            <a:endParaRPr lang="en-US" altLang="zh-CN"/>
          </a:p>
        </p:txBody>
      </p:sp>
      <p:pic>
        <p:nvPicPr>
          <p:cNvPr id="5" name="Picture 4"/>
          <p:cNvPicPr>
            <a:picLocks noChangeAspect="1"/>
          </p:cNvPicPr>
          <p:nvPr/>
        </p:nvPicPr>
        <p:blipFill>
          <a:blip r:embed="rId3"/>
          <a:stretch>
            <a:fillRect/>
          </a:stretch>
        </p:blipFill>
        <p:spPr>
          <a:xfrm>
            <a:off x="238125" y="1676400"/>
            <a:ext cx="8524875" cy="3238500"/>
          </a:xfrm>
          <a:prstGeom prst="rect">
            <a:avLst/>
          </a:prstGeom>
        </p:spPr>
      </p:pic>
      <p:sp>
        <p:nvSpPr>
          <p:cNvPr id="7" name="Cloud Callout 6"/>
          <p:cNvSpPr/>
          <p:nvPr/>
        </p:nvSpPr>
        <p:spPr bwMode="auto">
          <a:xfrm>
            <a:off x="5410200" y="446087"/>
            <a:ext cx="2743200" cy="1077575"/>
          </a:xfrm>
          <a:prstGeom prst="cloudCallout">
            <a:avLst>
              <a:gd name="adj1" fmla="val -39735"/>
              <a:gd name="adj2" fmla="val 76702"/>
            </a:avLst>
          </a:prstGeom>
          <a:solidFill>
            <a:schemeClr val="accent1"/>
          </a:solid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en-US" sz="2000" b="1" dirty="0">
                <a:solidFill>
                  <a:srgbClr val="FF0000"/>
                </a:solidFill>
                <a:effectLst>
                  <a:outerShdw blurRad="38100" dist="38100" dir="2700000" algn="tl">
                    <a:srgbClr val="000000">
                      <a:alpha val="43137"/>
                    </a:srgbClr>
                  </a:outerShdw>
                </a:effectLst>
              </a:rPr>
              <a:t>The second cluster!</a:t>
            </a:r>
            <a:endParaRPr lang="en-CA" sz="2000" b="1" dirty="0">
              <a:solidFill>
                <a:srgbClr val="FF0000"/>
              </a:solidFill>
              <a:effectLst>
                <a:outerShdw blurRad="38100" dist="38100" dir="2700000" algn="tl">
                  <a:srgbClr val="000000">
                    <a:alpha val="43137"/>
                  </a:srgbClr>
                </a:outerShdw>
              </a:effectLst>
            </a:endParaRPr>
          </a:p>
        </p:txBody>
      </p:sp>
      <p:cxnSp>
        <p:nvCxnSpPr>
          <p:cNvPr id="8" name="Straight Arrow Connector 7"/>
          <p:cNvCxnSpPr>
            <a:cxnSpLocks noChangeShapeType="1"/>
          </p:cNvCxnSpPr>
          <p:nvPr/>
        </p:nvCxnSpPr>
        <p:spPr bwMode="auto">
          <a:xfrm flipV="1">
            <a:off x="2600325" y="2181225"/>
            <a:ext cx="904875" cy="1588"/>
          </a:xfrm>
          <a:prstGeom prst="straightConnector1">
            <a:avLst/>
          </a:prstGeom>
          <a:noFill/>
          <a:ln w="66675" algn="ctr">
            <a:solidFill>
              <a:srgbClr val="FF0000"/>
            </a:solidFill>
            <a:round/>
            <a:headEnd/>
            <a:tailEnd/>
          </a:ln>
          <a:extLst>
            <a:ext uri="{909E8E84-426E-40DD-AFC4-6F175D3DCCD1}">
              <a14:hiddenFill xmlns:a14="http://schemas.microsoft.com/office/drawing/2010/main">
                <a:noFill/>
              </a14:hiddenFill>
            </a:ext>
          </a:extLst>
        </p:spPr>
      </p:cxnSp>
      <p:cxnSp>
        <p:nvCxnSpPr>
          <p:cNvPr id="9" name="Straight Arrow Connector 8"/>
          <p:cNvCxnSpPr>
            <a:cxnSpLocks noChangeShapeType="1"/>
          </p:cNvCxnSpPr>
          <p:nvPr/>
        </p:nvCxnSpPr>
        <p:spPr bwMode="auto">
          <a:xfrm>
            <a:off x="1295400" y="2181225"/>
            <a:ext cx="1143000" cy="1588"/>
          </a:xfrm>
          <a:prstGeom prst="straightConnector1">
            <a:avLst/>
          </a:prstGeom>
          <a:noFill/>
          <a:ln w="66675" algn="ctr">
            <a:solidFill>
              <a:srgbClr val="FF0000"/>
            </a:solidFill>
            <a:round/>
            <a:headEnd/>
            <a:tailEnd/>
          </a:ln>
          <a:extLst>
            <a:ext uri="{909E8E84-426E-40DD-AFC4-6F175D3DCCD1}">
              <a14:hiddenFill xmlns:a14="http://schemas.microsoft.com/office/drawing/2010/main">
                <a:noFill/>
              </a14:hiddenFill>
            </a:ext>
          </a:extLst>
        </p:spPr>
      </p:cxnSp>
      <p:sp>
        <p:nvSpPr>
          <p:cNvPr id="10" name="Rectangle 9"/>
          <p:cNvSpPr/>
          <p:nvPr/>
        </p:nvSpPr>
        <p:spPr>
          <a:xfrm>
            <a:off x="4800600" y="1952626"/>
            <a:ext cx="1143000" cy="228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2"/>
          <p:cNvSpPr>
            <a:spLocks noGrp="1" noChangeArrowheads="1"/>
          </p:cNvSpPr>
          <p:nvPr>
            <p:ph type="title"/>
          </p:nvPr>
        </p:nvSpPr>
        <p:spPr>
          <a:xfrm>
            <a:off x="344397" y="452018"/>
            <a:ext cx="3966346" cy="532856"/>
          </a:xfrm>
        </p:spPr>
        <p:txBody>
          <a:bodyPr/>
          <a:lstStyle/>
          <a:p>
            <a:pPr algn="ctr"/>
            <a:r>
              <a:rPr lang="en-US" sz="2000" u="none" dirty="0">
                <a:latin typeface="Times New Roman" pitchFamily="18" charset="0"/>
                <a:cs typeface="Times New Roman" pitchFamily="18" charset="0"/>
              </a:rPr>
              <a:t>The first cluster of readme.txt is </a:t>
            </a:r>
            <a:r>
              <a:rPr lang="en-US" sz="2000" b="1" u="none" dirty="0">
                <a:latin typeface="Times New Roman" pitchFamily="18" charset="0"/>
                <a:cs typeface="Times New Roman" pitchFamily="18" charset="0"/>
              </a:rPr>
              <a:t>3</a:t>
            </a:r>
          </a:p>
        </p:txBody>
      </p:sp>
      <p:cxnSp>
        <p:nvCxnSpPr>
          <p:cNvPr id="16" name="Straight Arrow Connector 15"/>
          <p:cNvCxnSpPr>
            <a:cxnSpLocks noChangeShapeType="1"/>
          </p:cNvCxnSpPr>
          <p:nvPr/>
        </p:nvCxnSpPr>
        <p:spPr bwMode="auto">
          <a:xfrm flipV="1">
            <a:off x="3618411" y="2172789"/>
            <a:ext cx="1143000" cy="1588"/>
          </a:xfrm>
          <a:prstGeom prst="straightConnector1">
            <a:avLst/>
          </a:prstGeom>
          <a:noFill/>
          <a:ln w="66675" algn="ctr">
            <a:solidFill>
              <a:srgbClr val="FF0000"/>
            </a:solidFill>
            <a:round/>
            <a:headEnd/>
            <a:tailEnd/>
          </a:ln>
          <a:extLst>
            <a:ext uri="{909E8E84-426E-40DD-AFC4-6F175D3DCCD1}">
              <a14:hiddenFill xmlns:a14="http://schemas.microsoft.com/office/drawing/2010/main">
                <a:noFill/>
              </a14:hiddenFill>
            </a:ext>
          </a:extLst>
        </p:spPr>
      </p:cxnSp>
      <p:cxnSp>
        <p:nvCxnSpPr>
          <p:cNvPr id="18" name="Straight Arrow Connector 17"/>
          <p:cNvCxnSpPr/>
          <p:nvPr/>
        </p:nvCxnSpPr>
        <p:spPr bwMode="auto">
          <a:xfrm>
            <a:off x="3962400" y="914400"/>
            <a:ext cx="1219200" cy="914400"/>
          </a:xfrm>
          <a:prstGeom prst="straightConnector1">
            <a:avLst/>
          </a:prstGeom>
          <a:noFill/>
          <a:ln w="66675" cap="flat" cmpd="sng" algn="ctr">
            <a:solidFill>
              <a:srgbClr val="FF0000"/>
            </a:solidFill>
            <a:prstDash val="solid"/>
            <a:round/>
            <a:headEnd type="none" w="med" len="med"/>
            <a:tailEnd type="triangle"/>
          </a:ln>
          <a:effectLst/>
        </p:spPr>
      </p:cxnSp>
      <p:cxnSp>
        <p:nvCxnSpPr>
          <p:cNvPr id="11" name="Straight Arrow Connector 10"/>
          <p:cNvCxnSpPr>
            <a:cxnSpLocks noChangeShapeType="1"/>
          </p:cNvCxnSpPr>
          <p:nvPr/>
        </p:nvCxnSpPr>
        <p:spPr bwMode="auto">
          <a:xfrm>
            <a:off x="1295400" y="2415040"/>
            <a:ext cx="1143000" cy="1588"/>
          </a:xfrm>
          <a:prstGeom prst="straightConnector1">
            <a:avLst/>
          </a:prstGeom>
          <a:noFill/>
          <a:ln w="66675" algn="ctr">
            <a:solidFill>
              <a:srgbClr val="00B050"/>
            </a:solidFill>
            <a:round/>
            <a:headEnd/>
            <a:tailEnd/>
          </a:ln>
          <a:extLst>
            <a:ext uri="{909E8E84-426E-40DD-AFC4-6F175D3DCCD1}">
              <a14:hiddenFill xmlns:a14="http://schemas.microsoft.com/office/drawing/2010/main">
                <a:noFill/>
              </a14:hiddenFill>
            </a:ext>
          </a:extLst>
        </p:spPr>
      </p:cxnSp>
      <p:cxnSp>
        <p:nvCxnSpPr>
          <p:cNvPr id="12" name="Straight Arrow Connector 11"/>
          <p:cNvCxnSpPr>
            <a:cxnSpLocks noChangeShapeType="1"/>
          </p:cNvCxnSpPr>
          <p:nvPr/>
        </p:nvCxnSpPr>
        <p:spPr bwMode="auto">
          <a:xfrm>
            <a:off x="2484120" y="2407920"/>
            <a:ext cx="1143000" cy="1588"/>
          </a:xfrm>
          <a:prstGeom prst="straightConnector1">
            <a:avLst/>
          </a:prstGeom>
          <a:noFill/>
          <a:ln w="66675" algn="ctr">
            <a:solidFill>
              <a:srgbClr val="00B050"/>
            </a:solidFill>
            <a:round/>
            <a:headEnd/>
            <a:tailEnd/>
          </a:ln>
          <a:extLst>
            <a:ext uri="{909E8E84-426E-40DD-AFC4-6F175D3DCCD1}">
              <a14:hiddenFill xmlns:a14="http://schemas.microsoft.com/office/drawing/2010/main">
                <a:noFill/>
              </a14:hiddenFill>
            </a:ext>
          </a:extLst>
        </p:spPr>
      </p:cxnSp>
      <p:cxnSp>
        <p:nvCxnSpPr>
          <p:cNvPr id="13" name="Straight Arrow Connector 12"/>
          <p:cNvCxnSpPr>
            <a:cxnSpLocks noChangeShapeType="1"/>
          </p:cNvCxnSpPr>
          <p:nvPr/>
        </p:nvCxnSpPr>
        <p:spPr bwMode="auto">
          <a:xfrm>
            <a:off x="3642360" y="2406332"/>
            <a:ext cx="1143000" cy="1588"/>
          </a:xfrm>
          <a:prstGeom prst="straightConnector1">
            <a:avLst/>
          </a:prstGeom>
          <a:noFill/>
          <a:ln w="66675" algn="ctr">
            <a:solidFill>
              <a:srgbClr val="00B050"/>
            </a:solidFill>
            <a:round/>
            <a:headEnd/>
            <a:tailEnd/>
          </a:ln>
          <a:extLst>
            <a:ext uri="{909E8E84-426E-40DD-AFC4-6F175D3DCCD1}">
              <a14:hiddenFill xmlns:a14="http://schemas.microsoft.com/office/drawing/2010/main">
                <a:noFill/>
              </a14:hiddenFill>
            </a:ext>
          </a:extLst>
        </p:spPr>
      </p:cxnSp>
      <p:cxnSp>
        <p:nvCxnSpPr>
          <p:cNvPr id="15" name="Straight Arrow Connector 14"/>
          <p:cNvCxnSpPr>
            <a:cxnSpLocks noChangeShapeType="1"/>
          </p:cNvCxnSpPr>
          <p:nvPr/>
        </p:nvCxnSpPr>
        <p:spPr bwMode="auto">
          <a:xfrm>
            <a:off x="4800600" y="2407920"/>
            <a:ext cx="1143000" cy="1588"/>
          </a:xfrm>
          <a:prstGeom prst="straightConnector1">
            <a:avLst/>
          </a:prstGeom>
          <a:noFill/>
          <a:ln w="66675" algn="ctr">
            <a:solidFill>
              <a:srgbClr val="00B050"/>
            </a:solidFill>
            <a:round/>
            <a:headEnd/>
            <a:tailEnd/>
          </a:ln>
          <a:extLst>
            <a:ext uri="{909E8E84-426E-40DD-AFC4-6F175D3DCCD1}">
              <a14:hiddenFill xmlns:a14="http://schemas.microsoft.com/office/drawing/2010/main">
                <a:noFill/>
              </a14:hiddenFill>
            </a:ext>
          </a:extLst>
        </p:spPr>
      </p:cxnSp>
      <p:cxnSp>
        <p:nvCxnSpPr>
          <p:cNvPr id="17" name="Straight Arrow Connector 16"/>
          <p:cNvCxnSpPr>
            <a:cxnSpLocks noChangeShapeType="1"/>
          </p:cNvCxnSpPr>
          <p:nvPr/>
        </p:nvCxnSpPr>
        <p:spPr bwMode="auto">
          <a:xfrm>
            <a:off x="1295400" y="2643640"/>
            <a:ext cx="1143000" cy="1588"/>
          </a:xfrm>
          <a:prstGeom prst="straightConnector1">
            <a:avLst/>
          </a:prstGeom>
          <a:noFill/>
          <a:ln w="66675" algn="ctr">
            <a:solidFill>
              <a:srgbClr val="00B050"/>
            </a:solidFill>
            <a:round/>
            <a:headEnd/>
            <a:tailEnd/>
          </a:ln>
          <a:extLst>
            <a:ext uri="{909E8E84-426E-40DD-AFC4-6F175D3DCCD1}">
              <a14:hiddenFill xmlns:a14="http://schemas.microsoft.com/office/drawing/2010/main">
                <a:noFill/>
              </a14:hiddenFill>
            </a:ext>
          </a:extLst>
        </p:spPr>
      </p:cxnSp>
      <p:cxnSp>
        <p:nvCxnSpPr>
          <p:cNvPr id="19" name="Straight Arrow Connector 18"/>
          <p:cNvCxnSpPr>
            <a:cxnSpLocks noChangeShapeType="1"/>
          </p:cNvCxnSpPr>
          <p:nvPr/>
        </p:nvCxnSpPr>
        <p:spPr bwMode="auto">
          <a:xfrm>
            <a:off x="2514600" y="2634932"/>
            <a:ext cx="1143000" cy="1588"/>
          </a:xfrm>
          <a:prstGeom prst="straightConnector1">
            <a:avLst/>
          </a:prstGeom>
          <a:noFill/>
          <a:ln w="66675" algn="ctr">
            <a:solidFill>
              <a:srgbClr val="00B050"/>
            </a:solidFill>
            <a:round/>
            <a:headEnd/>
            <a:tailEnd/>
          </a:ln>
          <a:extLst>
            <a:ext uri="{909E8E84-426E-40DD-AFC4-6F175D3DCCD1}">
              <a14:hiddenFill xmlns:a14="http://schemas.microsoft.com/office/drawing/2010/main">
                <a:noFill/>
              </a14:hiddenFill>
            </a:ext>
          </a:extLst>
        </p:spPr>
      </p:cxnSp>
      <p:cxnSp>
        <p:nvCxnSpPr>
          <p:cNvPr id="20" name="Straight Arrow Connector 19"/>
          <p:cNvCxnSpPr>
            <a:cxnSpLocks noChangeShapeType="1"/>
          </p:cNvCxnSpPr>
          <p:nvPr/>
        </p:nvCxnSpPr>
        <p:spPr bwMode="auto">
          <a:xfrm>
            <a:off x="3657600" y="2634932"/>
            <a:ext cx="1143000" cy="1588"/>
          </a:xfrm>
          <a:prstGeom prst="straightConnector1">
            <a:avLst/>
          </a:prstGeom>
          <a:noFill/>
          <a:ln w="66675" algn="ctr">
            <a:solidFill>
              <a:srgbClr val="00B050"/>
            </a:solidFill>
            <a:round/>
            <a:headEnd/>
            <a:tailEnd/>
          </a:ln>
          <a:extLst>
            <a:ext uri="{909E8E84-426E-40DD-AFC4-6F175D3DCCD1}">
              <a14:hiddenFill xmlns:a14="http://schemas.microsoft.com/office/drawing/2010/main">
                <a:noFill/>
              </a14:hiddenFill>
            </a:ext>
          </a:extLst>
        </p:spPr>
      </p:cxnSp>
      <p:sp>
        <p:nvSpPr>
          <p:cNvPr id="21" name="Rectangle 20"/>
          <p:cNvSpPr/>
          <p:nvPr/>
        </p:nvSpPr>
        <p:spPr>
          <a:xfrm>
            <a:off x="4785360" y="2423160"/>
            <a:ext cx="1143000" cy="228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2" name="Picture 3">
            <a:extLst>
              <a:ext uri="{FF2B5EF4-FFF2-40B4-BE49-F238E27FC236}">
                <a16:creationId xmlns:a16="http://schemas.microsoft.com/office/drawing/2014/main" id="{3EA0F175-AB98-4FA0-9521-57FCCE4918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5287"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404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heckerboard(across)">
                                      <p:cBhvr>
                                        <p:cTn id="11" dur="500"/>
                                        <p:tgtEl>
                                          <p:spTgt spid="8"/>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checkerboard(across)">
                                      <p:cBhvr>
                                        <p:cTn id="15" dur="500"/>
                                        <p:tgtEl>
                                          <p:spTgt spid="16"/>
                                        </p:tgtEl>
                                      </p:cBhvr>
                                    </p:animEffect>
                                  </p:childTnLst>
                                </p:cTn>
                              </p:par>
                            </p:childTnLst>
                          </p:cTn>
                        </p:par>
                        <p:par>
                          <p:cTn id="16" fill="hold">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heckerboard(across)">
                                      <p:cBhvr>
                                        <p:cTn id="19" dur="500"/>
                                        <p:tgtEl>
                                          <p:spTgt spid="10"/>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par>
                          <p:cTn id="23" fill="hold">
                            <p:stCondLst>
                              <p:cond delay="2000"/>
                            </p:stCondLst>
                            <p:childTnLst>
                              <p:par>
                                <p:cTn id="24" presetID="5" presetClass="entr" presetSubtype="1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checkerboard(across)">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checkerboard(across)">
                                      <p:cBhvr>
                                        <p:cTn id="31" dur="500"/>
                                        <p:tgtEl>
                                          <p:spTgt spid="11"/>
                                        </p:tgtEl>
                                      </p:cBhvr>
                                    </p:animEffect>
                                  </p:childTnLst>
                                </p:cTn>
                              </p:par>
                            </p:childTnLst>
                          </p:cTn>
                        </p:par>
                        <p:par>
                          <p:cTn id="32" fill="hold">
                            <p:stCondLst>
                              <p:cond delay="500"/>
                            </p:stCondLst>
                            <p:childTnLst>
                              <p:par>
                                <p:cTn id="33" presetID="5" presetClass="entr" presetSubtype="1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checkerboard(across)">
                                      <p:cBhvr>
                                        <p:cTn id="35" dur="500"/>
                                        <p:tgtEl>
                                          <p:spTgt spid="12"/>
                                        </p:tgtEl>
                                      </p:cBhvr>
                                    </p:animEffect>
                                  </p:childTnLst>
                                </p:cTn>
                              </p:par>
                            </p:childTnLst>
                          </p:cTn>
                        </p:par>
                        <p:par>
                          <p:cTn id="36" fill="hold">
                            <p:stCondLst>
                              <p:cond delay="1000"/>
                            </p:stCondLst>
                            <p:childTnLst>
                              <p:par>
                                <p:cTn id="37" presetID="5" presetClass="entr" presetSubtype="1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checkerboard(across)">
                                      <p:cBhvr>
                                        <p:cTn id="39" dur="500"/>
                                        <p:tgtEl>
                                          <p:spTgt spid="13"/>
                                        </p:tgtEl>
                                      </p:cBhvr>
                                    </p:animEffect>
                                  </p:childTnLst>
                                </p:cTn>
                              </p:par>
                            </p:childTnLst>
                          </p:cTn>
                        </p:par>
                        <p:par>
                          <p:cTn id="40" fill="hold">
                            <p:stCondLst>
                              <p:cond delay="1500"/>
                            </p:stCondLst>
                            <p:childTnLst>
                              <p:par>
                                <p:cTn id="41" presetID="5" presetClass="entr" presetSubtype="1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checkerboard(across)">
                                      <p:cBhvr>
                                        <p:cTn id="43" dur="500"/>
                                        <p:tgtEl>
                                          <p:spTgt spid="15"/>
                                        </p:tgtEl>
                                      </p:cBhvr>
                                    </p:animEffect>
                                  </p:childTnLst>
                                </p:cTn>
                              </p:par>
                            </p:childTnLst>
                          </p:cTn>
                        </p:par>
                        <p:par>
                          <p:cTn id="44" fill="hold">
                            <p:stCondLst>
                              <p:cond delay="2000"/>
                            </p:stCondLst>
                            <p:childTnLst>
                              <p:par>
                                <p:cTn id="45" presetID="5" presetClass="entr" presetSubtype="1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checkerboard(across)">
                                      <p:cBhvr>
                                        <p:cTn id="47" dur="500"/>
                                        <p:tgtEl>
                                          <p:spTgt spid="17"/>
                                        </p:tgtEl>
                                      </p:cBhvr>
                                    </p:animEffect>
                                  </p:childTnLst>
                                </p:cTn>
                              </p:par>
                            </p:childTnLst>
                          </p:cTn>
                        </p:par>
                        <p:par>
                          <p:cTn id="48" fill="hold">
                            <p:stCondLst>
                              <p:cond delay="2500"/>
                            </p:stCondLst>
                            <p:childTnLst>
                              <p:par>
                                <p:cTn id="49" presetID="5" presetClass="entr" presetSubtype="10"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checkerboard(across)">
                                      <p:cBhvr>
                                        <p:cTn id="51" dur="500"/>
                                        <p:tgtEl>
                                          <p:spTgt spid="19"/>
                                        </p:tgtEl>
                                      </p:cBhvr>
                                    </p:animEffect>
                                  </p:childTnLst>
                                </p:cTn>
                              </p:par>
                            </p:childTnLst>
                          </p:cTn>
                        </p:par>
                        <p:par>
                          <p:cTn id="52" fill="hold">
                            <p:stCondLst>
                              <p:cond delay="3000"/>
                            </p:stCondLst>
                            <p:childTnLst>
                              <p:par>
                                <p:cTn id="53" presetID="5" presetClass="entr" presetSubtype="1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heckerboard(across)">
                                      <p:cBhvr>
                                        <p:cTn id="55" dur="500"/>
                                        <p:tgtEl>
                                          <p:spTgt spid="20"/>
                                        </p:tgtEl>
                                      </p:cBhvr>
                                    </p:animEffect>
                                  </p:childTnLst>
                                </p:cTn>
                              </p:par>
                            </p:childTnLst>
                          </p:cTn>
                        </p:par>
                        <p:par>
                          <p:cTn id="56" fill="hold">
                            <p:stCondLst>
                              <p:cond delay="3500"/>
                            </p:stCondLst>
                            <p:childTnLst>
                              <p:par>
                                <p:cTn id="57" presetID="5" presetClass="entr" presetSubtype="1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checkerboard(across)">
                                      <p:cBhvr>
                                        <p:cTn id="5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10" grpId="0" animBg="1" autoUpdateAnimBg="0"/>
      <p:bldP spid="21"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pPr>
                <a:defRPr/>
              </a:pPr>
              <a:t>53</a:t>
            </a:fld>
            <a:endParaRPr lang="en-US" altLang="zh-CN"/>
          </a:p>
        </p:txBody>
      </p:sp>
      <p:sp>
        <p:nvSpPr>
          <p:cNvPr id="3" name="Rectangle 2"/>
          <p:cNvSpPr txBox="1">
            <a:spLocks noChangeArrowheads="1"/>
          </p:cNvSpPr>
          <p:nvPr/>
        </p:nvSpPr>
        <p:spPr bwMode="auto">
          <a:xfrm>
            <a:off x="990600" y="2362200"/>
            <a:ext cx="746125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Signature Searching Forensic Technique</a:t>
            </a:r>
            <a:endParaRPr kumimoji="0" lang="en-US" sz="3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4" name="Picture 2" descr="http://www.deviantart.com/download/75529904/Case_Study___Stuck_in_Anime_by_ArtistsHospital.jpg"/>
          <p:cNvPicPr>
            <a:picLocks noChangeAspect="1" noChangeArrowheads="1"/>
          </p:cNvPicPr>
          <p:nvPr/>
        </p:nvPicPr>
        <p:blipFill>
          <a:blip r:embed="rId3" cstate="print"/>
          <a:srcRect/>
          <a:stretch>
            <a:fillRect/>
          </a:stretch>
        </p:blipFill>
        <p:spPr bwMode="auto">
          <a:xfrm>
            <a:off x="0" y="0"/>
            <a:ext cx="2227522" cy="1584325"/>
          </a:xfrm>
          <a:prstGeom prst="rect">
            <a:avLst/>
          </a:prstGeom>
          <a:noFill/>
        </p:spPr>
      </p:pic>
      <p:sp>
        <p:nvSpPr>
          <p:cNvPr id="5" name="Rectangle 2"/>
          <p:cNvSpPr txBox="1">
            <a:spLocks noChangeArrowheads="1"/>
          </p:cNvSpPr>
          <p:nvPr/>
        </p:nvSpPr>
        <p:spPr bwMode="auto">
          <a:xfrm>
            <a:off x="6165850" y="4953000"/>
            <a:ext cx="2514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md5sum</a:t>
            </a:r>
          </a:p>
          <a:p>
            <a:pPr lvl="0" algn="ctr">
              <a:spcBef>
                <a:spcPct val="0"/>
              </a:spcBef>
              <a:buClrTx/>
              <a:buSzTx/>
            </a:pPr>
            <a:r>
              <a:rPr lang="en-US" sz="3800" b="1" kern="0" dirty="0" err="1">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hfind</a:t>
            </a:r>
            <a:endParaRPr lang="en-US" sz="3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pic>
        <p:nvPicPr>
          <p:cNvPr id="6" name="Picture 4" descr="http://www.islandnet.com/~rcarr/TOOLS_button.jpg"/>
          <p:cNvPicPr>
            <a:picLocks noChangeAspect="1" noChangeArrowheads="1"/>
          </p:cNvPicPr>
          <p:nvPr/>
        </p:nvPicPr>
        <p:blipFill>
          <a:blip r:embed="rId4" cstate="print"/>
          <a:srcRect/>
          <a:stretch>
            <a:fillRect/>
          </a:stretch>
        </p:blipFill>
        <p:spPr bwMode="auto">
          <a:xfrm>
            <a:off x="6165850" y="3886200"/>
            <a:ext cx="2286000" cy="1066800"/>
          </a:xfrm>
          <a:prstGeom prst="rect">
            <a:avLst/>
          </a:prstGeom>
          <a:noFill/>
        </p:spPr>
      </p:pic>
      <p:sp>
        <p:nvSpPr>
          <p:cNvPr id="7" name="Text Box 5">
            <a:extLst>
              <a:ext uri="{FF2B5EF4-FFF2-40B4-BE49-F238E27FC236}">
                <a16:creationId xmlns:a16="http://schemas.microsoft.com/office/drawing/2014/main" id="{07A84179-C505-4CE6-B528-DA1F513572DF}"/>
              </a:ext>
            </a:extLst>
          </p:cNvPr>
          <p:cNvSpPr txBox="1">
            <a:spLocks noChangeArrowheads="1"/>
          </p:cNvSpPr>
          <p:nvPr/>
        </p:nvSpPr>
        <p:spPr bwMode="auto">
          <a:xfrm>
            <a:off x="152401" y="6077634"/>
            <a:ext cx="8762999" cy="646331"/>
          </a:xfrm>
          <a:prstGeom prst="rect">
            <a:avLst/>
          </a:prstGeom>
          <a:noFill/>
          <a:ln w="9525">
            <a:noFill/>
            <a:miter lim="800000"/>
            <a:headEnd/>
            <a:tailEnd/>
          </a:ln>
        </p:spPr>
        <p:txBody>
          <a:bodyPr wrap="square">
            <a:spAutoFit/>
          </a:bodyPr>
          <a:lstStyle/>
          <a:p>
            <a:r>
              <a:rPr lang="en-US" sz="1800" dirty="0">
                <a:latin typeface="Times New Roman" pitchFamily="18" charset="0"/>
                <a:cs typeface="Times New Roman" pitchFamily="18" charset="0"/>
              </a:rPr>
              <a:t>[1] Xiaodong Lin. File Signature Searching Forensics: Introductory Computer Forensics: A Hands-on Practical Approach (pp.235-244), 2018</a:t>
            </a:r>
          </a:p>
        </p:txBody>
      </p:sp>
    </p:spTree>
    <p:extLst>
      <p:ext uri="{BB962C8B-B14F-4D97-AF65-F5344CB8AC3E}">
        <p14:creationId xmlns:p14="http://schemas.microsoft.com/office/powerpoint/2010/main" val="161486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a:xfrm>
            <a:off x="12700" y="2895600"/>
            <a:ext cx="1892300" cy="1905000"/>
            <a:chOff x="228600" y="3048000"/>
            <a:chExt cx="1892300" cy="1905000"/>
          </a:xfrm>
        </p:grpSpPr>
        <p:pic>
          <p:nvPicPr>
            <p:cNvPr id="108546" name="Picture 2" descr="http://doineedanewcomputer.files.wordpress.com/2009/10/harddisk.jpg"/>
            <p:cNvPicPr>
              <a:picLocks noChangeAspect="1" noChangeArrowheads="1"/>
            </p:cNvPicPr>
            <p:nvPr/>
          </p:nvPicPr>
          <p:blipFill>
            <a:blip r:embed="rId3" cstate="print"/>
            <a:srcRect/>
            <a:stretch>
              <a:fillRect/>
            </a:stretch>
          </p:blipFill>
          <p:spPr bwMode="auto">
            <a:xfrm>
              <a:off x="609600" y="3048000"/>
              <a:ext cx="1253289" cy="1143000"/>
            </a:xfrm>
            <a:prstGeom prst="rect">
              <a:avLst/>
            </a:prstGeom>
            <a:noFill/>
          </p:spPr>
        </p:pic>
        <p:sp>
          <p:nvSpPr>
            <p:cNvPr id="9" name="Rectangle 2"/>
            <p:cNvSpPr txBox="1">
              <a:spLocks noChangeArrowheads="1"/>
            </p:cNvSpPr>
            <p:nvPr/>
          </p:nvSpPr>
          <p:spPr bwMode="auto">
            <a:xfrm>
              <a:off x="228600" y="4191000"/>
              <a:ext cx="18923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mj-lt"/>
                  <a:ea typeface="+mj-ea"/>
                  <a:cs typeface="+mj-cs"/>
                </a:rPr>
                <a:t>Hard disk image</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mj-lt"/>
                <a:ea typeface="+mj-ea"/>
                <a:cs typeface="+mj-cs"/>
              </a:endParaRPr>
            </a:p>
          </p:txBody>
        </p:sp>
      </p:grpSp>
      <p:cxnSp>
        <p:nvCxnSpPr>
          <p:cNvPr id="11" name="Straight Arrow Connector 10"/>
          <p:cNvCxnSpPr/>
          <p:nvPr/>
        </p:nvCxnSpPr>
        <p:spPr bwMode="auto">
          <a:xfrm flipV="1">
            <a:off x="1587500" y="3657600"/>
            <a:ext cx="2679700" cy="1588"/>
          </a:xfrm>
          <a:prstGeom prst="straightConnector1">
            <a:avLst/>
          </a:prstGeom>
          <a:noFill/>
          <a:ln w="66675" cap="flat" cmpd="sng" algn="ctr">
            <a:solidFill>
              <a:srgbClr val="FF0000"/>
            </a:solidFill>
            <a:prstDash val="solid"/>
            <a:round/>
            <a:headEnd type="none" w="med" len="med"/>
            <a:tailEnd type="triangle"/>
          </a:ln>
          <a:effectLst/>
        </p:spPr>
      </p:cxnSp>
      <p:sp>
        <p:nvSpPr>
          <p:cNvPr id="13" name="Rectangle 2"/>
          <p:cNvSpPr txBox="1">
            <a:spLocks noChangeArrowheads="1"/>
          </p:cNvSpPr>
          <p:nvPr/>
        </p:nvSpPr>
        <p:spPr bwMode="auto">
          <a:xfrm>
            <a:off x="7162800" y="3276600"/>
            <a:ext cx="15240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dirty="0">
                <a:solidFill>
                  <a:schemeClr val="accent2"/>
                </a:solidFill>
                <a:effectLst>
                  <a:outerShdw blurRad="38100" dist="38100" dir="2700000" algn="tl">
                    <a:srgbClr val="000000">
                      <a:alpha val="43137"/>
                    </a:srgbClr>
                  </a:outerShdw>
                </a:effectLst>
                <a:latin typeface="Comic Sans MS" pitchFamily="66" charset="0"/>
              </a:rPr>
              <a:t>hits</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Comic Sans MS" pitchFamily="66" charset="0"/>
              <a:ea typeface="+mj-ea"/>
              <a:cs typeface="+mj-cs"/>
            </a:endParaRPr>
          </a:p>
        </p:txBody>
      </p:sp>
      <p:sp>
        <p:nvSpPr>
          <p:cNvPr id="15" name="AutoShape 9"/>
          <p:cNvSpPr>
            <a:spLocks noChangeArrowheads="1"/>
          </p:cNvSpPr>
          <p:nvPr/>
        </p:nvSpPr>
        <p:spPr bwMode="auto">
          <a:xfrm>
            <a:off x="1143000" y="1219200"/>
            <a:ext cx="5943600" cy="1524000"/>
          </a:xfrm>
          <a:prstGeom prst="cloudCallout">
            <a:avLst>
              <a:gd name="adj1" fmla="val -48267"/>
              <a:gd name="adj2" fmla="val 85534"/>
            </a:avLst>
          </a:prstGeom>
          <a:solidFill>
            <a:schemeClr val="accent1"/>
          </a:solidFill>
          <a:ln w="9525">
            <a:solidFill>
              <a:schemeClr val="tx1"/>
            </a:solidFill>
            <a:round/>
            <a:headEnd/>
            <a:tailEnd/>
          </a:ln>
        </p:spPr>
        <p:txBody>
          <a:bodyPr/>
          <a:lstStyle/>
          <a:p>
            <a:pPr algn="ct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search for a known file based on its signature</a:t>
            </a:r>
          </a:p>
        </p:txBody>
      </p:sp>
      <p:sp>
        <p:nvSpPr>
          <p:cNvPr id="16" name="Rectangle 2"/>
          <p:cNvSpPr txBox="1">
            <a:spLocks noChangeArrowheads="1"/>
          </p:cNvSpPr>
          <p:nvPr/>
        </p:nvSpPr>
        <p:spPr bwMode="auto">
          <a:xfrm>
            <a:off x="7086600" y="5410200"/>
            <a:ext cx="152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Ignore</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endParaRPr>
          </a:p>
        </p:txBody>
      </p:sp>
      <p:cxnSp>
        <p:nvCxnSpPr>
          <p:cNvPr id="17" name="Straight Arrow Connector 16"/>
          <p:cNvCxnSpPr>
            <a:cxnSpLocks/>
          </p:cNvCxnSpPr>
          <p:nvPr/>
        </p:nvCxnSpPr>
        <p:spPr bwMode="auto">
          <a:xfrm flipV="1">
            <a:off x="3695700" y="3962400"/>
            <a:ext cx="800100" cy="571916"/>
          </a:xfrm>
          <a:prstGeom prst="straightConnector1">
            <a:avLst/>
          </a:prstGeom>
          <a:noFill/>
          <a:ln w="66675" cap="flat" cmpd="sng" algn="ctr">
            <a:solidFill>
              <a:srgbClr val="FF0000"/>
            </a:solidFill>
            <a:prstDash val="solid"/>
            <a:round/>
            <a:headEnd type="none" w="med" len="med"/>
            <a:tailEnd type="triangle"/>
          </a:ln>
          <a:effectLst/>
        </p:spPr>
      </p:cxnSp>
      <p:cxnSp>
        <p:nvCxnSpPr>
          <p:cNvPr id="19" name="Straight Arrow Connector 18"/>
          <p:cNvCxnSpPr>
            <a:endCxn id="13" idx="2"/>
          </p:cNvCxnSpPr>
          <p:nvPr/>
        </p:nvCxnSpPr>
        <p:spPr bwMode="auto">
          <a:xfrm rot="5400000" flipH="1" flipV="1">
            <a:off x="7315200" y="4648200"/>
            <a:ext cx="1219200" cy="1588"/>
          </a:xfrm>
          <a:prstGeom prst="straightConnector1">
            <a:avLst/>
          </a:prstGeom>
          <a:noFill/>
          <a:ln w="66675" cap="flat" cmpd="sng" algn="ctr">
            <a:solidFill>
              <a:srgbClr val="FF0000"/>
            </a:solidFill>
            <a:prstDash val="solid"/>
            <a:round/>
            <a:headEnd type="triangle" w="med" len="med"/>
            <a:tailEnd type="none"/>
          </a:ln>
          <a:effectLst/>
        </p:spPr>
      </p:cxnSp>
      <p:sp>
        <p:nvSpPr>
          <p:cNvPr id="22" name="Rectangle 2"/>
          <p:cNvSpPr txBox="1">
            <a:spLocks noChangeArrowheads="1"/>
          </p:cNvSpPr>
          <p:nvPr/>
        </p:nvSpPr>
        <p:spPr bwMode="auto">
          <a:xfrm>
            <a:off x="2352642" y="5169347"/>
            <a:ext cx="1892300" cy="31359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000" b="1" dirty="0">
                <a:solidFill>
                  <a:schemeClr val="accent2"/>
                </a:solidFill>
                <a:latin typeface="Times New Roman" panose="02020603050405020304" pitchFamily="18" charset="0"/>
                <a:cs typeface="Times New Roman" panose="02020603050405020304" pitchFamily="18" charset="0"/>
              </a:rPr>
              <a:t>Alert Database</a:t>
            </a:r>
          </a:p>
        </p:txBody>
      </p:sp>
      <p:pic>
        <p:nvPicPr>
          <p:cNvPr id="1026" name="Picture 2" descr="http://www.wispals.org/images/pbDatabase.gif"/>
          <p:cNvPicPr>
            <a:picLocks noChangeAspect="1" noChangeArrowheads="1"/>
          </p:cNvPicPr>
          <p:nvPr/>
        </p:nvPicPr>
        <p:blipFill>
          <a:blip r:embed="rId4"/>
          <a:srcRect/>
          <a:stretch>
            <a:fillRect/>
          </a:stretch>
        </p:blipFill>
        <p:spPr bwMode="auto">
          <a:xfrm>
            <a:off x="2971800" y="4431738"/>
            <a:ext cx="762000" cy="703385"/>
          </a:xfrm>
          <a:prstGeom prst="rect">
            <a:avLst/>
          </a:prstGeom>
          <a:noFill/>
        </p:spPr>
      </p:pic>
      <p:sp>
        <p:nvSpPr>
          <p:cNvPr id="14" name="Rectangle 2"/>
          <p:cNvSpPr txBox="1">
            <a:spLocks noChangeArrowheads="1"/>
          </p:cNvSpPr>
          <p:nvPr/>
        </p:nvSpPr>
        <p:spPr bwMode="auto">
          <a:xfrm>
            <a:off x="4069602" y="5431358"/>
            <a:ext cx="2078561" cy="3531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000" b="1" dirty="0">
                <a:solidFill>
                  <a:schemeClr val="accent2"/>
                </a:solidFill>
                <a:latin typeface="Times New Roman" panose="02020603050405020304" pitchFamily="18" charset="0"/>
                <a:cs typeface="Times New Roman" panose="02020603050405020304" pitchFamily="18" charset="0"/>
              </a:rPr>
              <a:t>Ignore Database</a:t>
            </a:r>
          </a:p>
        </p:txBody>
      </p:sp>
      <p:pic>
        <p:nvPicPr>
          <p:cNvPr id="18" name="Picture 2" descr="http://www.wispals.org/images/pbDatabase.gif"/>
          <p:cNvPicPr>
            <a:picLocks noChangeAspect="1" noChangeArrowheads="1"/>
          </p:cNvPicPr>
          <p:nvPr/>
        </p:nvPicPr>
        <p:blipFill>
          <a:blip r:embed="rId4"/>
          <a:srcRect/>
          <a:stretch>
            <a:fillRect/>
          </a:stretch>
        </p:blipFill>
        <p:spPr bwMode="auto">
          <a:xfrm>
            <a:off x="4775499" y="4613192"/>
            <a:ext cx="772365" cy="712952"/>
          </a:xfrm>
          <a:prstGeom prst="rect">
            <a:avLst/>
          </a:prstGeom>
          <a:noFill/>
        </p:spPr>
      </p:pic>
      <p:sp>
        <p:nvSpPr>
          <p:cNvPr id="20" name="Rectangle 2"/>
          <p:cNvSpPr txBox="1">
            <a:spLocks noChangeArrowheads="1"/>
          </p:cNvSpPr>
          <p:nvPr/>
        </p:nvSpPr>
        <p:spPr bwMode="auto">
          <a:xfrm>
            <a:off x="4114800" y="2895600"/>
            <a:ext cx="2590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Hash (or signature) search</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cxnSp>
        <p:nvCxnSpPr>
          <p:cNvPr id="24" name="Straight Arrow Connector 23"/>
          <p:cNvCxnSpPr>
            <a:cxnSpLocks/>
          </p:cNvCxnSpPr>
          <p:nvPr/>
        </p:nvCxnSpPr>
        <p:spPr bwMode="auto">
          <a:xfrm flipV="1">
            <a:off x="5105400" y="4043554"/>
            <a:ext cx="266700" cy="605440"/>
          </a:xfrm>
          <a:prstGeom prst="straightConnector1">
            <a:avLst/>
          </a:prstGeom>
          <a:noFill/>
          <a:ln w="66675" cap="flat" cmpd="sng" algn="ctr">
            <a:solidFill>
              <a:srgbClr val="FF0000"/>
            </a:solidFill>
            <a:prstDash val="solid"/>
            <a:round/>
            <a:headEnd type="none" w="med" len="med"/>
            <a:tailEnd type="triangle"/>
          </a:ln>
          <a:effectLst/>
        </p:spPr>
      </p:cxnSp>
      <p:cxnSp>
        <p:nvCxnSpPr>
          <p:cNvPr id="32" name="Straight Arrow Connector 31"/>
          <p:cNvCxnSpPr/>
          <p:nvPr/>
        </p:nvCxnSpPr>
        <p:spPr bwMode="auto">
          <a:xfrm rot="5400000" flipH="1" flipV="1">
            <a:off x="7239794" y="2590006"/>
            <a:ext cx="1219200" cy="1588"/>
          </a:xfrm>
          <a:prstGeom prst="straightConnector1">
            <a:avLst/>
          </a:prstGeom>
          <a:noFill/>
          <a:ln w="66675" cap="flat" cmpd="sng" algn="ctr">
            <a:solidFill>
              <a:srgbClr val="FF0000"/>
            </a:solidFill>
            <a:prstDash val="solid"/>
            <a:round/>
            <a:headEnd type="none" w="med" len="med"/>
            <a:tailEnd type="triangle"/>
          </a:ln>
          <a:effectLst/>
        </p:spPr>
      </p:cxnSp>
      <p:sp>
        <p:nvSpPr>
          <p:cNvPr id="33" name="Rectangle 2"/>
          <p:cNvSpPr txBox="1">
            <a:spLocks noChangeArrowheads="1"/>
          </p:cNvSpPr>
          <p:nvPr/>
        </p:nvSpPr>
        <p:spPr bwMode="auto">
          <a:xfrm>
            <a:off x="7696200" y="4038600"/>
            <a:ext cx="152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Good</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endParaRPr>
          </a:p>
        </p:txBody>
      </p:sp>
      <p:sp>
        <p:nvSpPr>
          <p:cNvPr id="34" name="Rectangle 2"/>
          <p:cNvSpPr txBox="1">
            <a:spLocks noChangeArrowheads="1"/>
          </p:cNvSpPr>
          <p:nvPr/>
        </p:nvSpPr>
        <p:spPr bwMode="auto">
          <a:xfrm>
            <a:off x="7696200" y="2286000"/>
            <a:ext cx="152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Bad</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endParaRPr>
          </a:p>
        </p:txBody>
      </p:sp>
      <p:sp>
        <p:nvSpPr>
          <p:cNvPr id="35" name="Rectangle 2"/>
          <p:cNvSpPr txBox="1">
            <a:spLocks noChangeArrowheads="1"/>
          </p:cNvSpPr>
          <p:nvPr/>
        </p:nvSpPr>
        <p:spPr bwMode="auto">
          <a:xfrm>
            <a:off x="7086600" y="1219200"/>
            <a:ext cx="152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Alert</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endParaRPr>
          </a:p>
        </p:txBody>
      </p:sp>
      <p:cxnSp>
        <p:nvCxnSpPr>
          <p:cNvPr id="36" name="Straight Arrow Connector 35"/>
          <p:cNvCxnSpPr/>
          <p:nvPr/>
        </p:nvCxnSpPr>
        <p:spPr bwMode="auto">
          <a:xfrm>
            <a:off x="6477000" y="3657600"/>
            <a:ext cx="914400" cy="1588"/>
          </a:xfrm>
          <a:prstGeom prst="straightConnector1">
            <a:avLst/>
          </a:prstGeom>
          <a:noFill/>
          <a:ln w="66675" cap="flat" cmpd="sng" algn="ctr">
            <a:solidFill>
              <a:srgbClr val="FF0000"/>
            </a:solidFill>
            <a:prstDash val="solid"/>
            <a:round/>
            <a:headEnd type="none" w="med" len="med"/>
            <a:tailEnd type="triangle"/>
          </a:ln>
          <a:effectLst/>
        </p:spPr>
      </p:cxnSp>
      <p:pic>
        <p:nvPicPr>
          <p:cNvPr id="1028" name="Picture 4" descr="http://www.bingo-paypal.co.uk/articles/images/small/paypal_bingo.jpg"/>
          <p:cNvPicPr>
            <a:picLocks noChangeAspect="1" noChangeArrowheads="1"/>
          </p:cNvPicPr>
          <p:nvPr/>
        </p:nvPicPr>
        <p:blipFill>
          <a:blip r:embed="rId5"/>
          <a:srcRect/>
          <a:stretch>
            <a:fillRect/>
          </a:stretch>
        </p:blipFill>
        <p:spPr bwMode="auto">
          <a:xfrm>
            <a:off x="8382000" y="3189785"/>
            <a:ext cx="774700" cy="925015"/>
          </a:xfrm>
          <a:prstGeom prst="rect">
            <a:avLst/>
          </a:prstGeom>
          <a:noFill/>
        </p:spPr>
      </p:pic>
      <p:sp>
        <p:nvSpPr>
          <p:cNvPr id="38" name="Rectangle 2"/>
          <p:cNvSpPr txBox="1">
            <a:spLocks noChangeArrowheads="1"/>
          </p:cNvSpPr>
          <p:nvPr/>
        </p:nvSpPr>
        <p:spPr bwMode="auto">
          <a:xfrm>
            <a:off x="1676400" y="3048000"/>
            <a:ext cx="2590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dirty="0">
                <a:solidFill>
                  <a:schemeClr val="accent2"/>
                </a:solidFill>
                <a:effectLst>
                  <a:outerShdw blurRad="38100" dist="38100" dir="2700000" algn="tl">
                    <a:srgbClr val="000000">
                      <a:alpha val="43137"/>
                    </a:srgbClr>
                  </a:outerShdw>
                </a:effectLst>
                <a:latin typeface="Comic Sans MS" pitchFamily="66" charset="0"/>
              </a:rPr>
              <a:t>Hash (or signature)</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Comic Sans MS" pitchFamily="66" charset="0"/>
              <a:ea typeface="+mj-ea"/>
              <a:cs typeface="+mj-cs"/>
            </a:endParaRPr>
          </a:p>
        </p:txBody>
      </p:sp>
      <p:pic>
        <p:nvPicPr>
          <p:cNvPr id="25" name="Picture 2" descr="http://www.deviantart.com/download/75529904/Case_Study___Stuck_in_Anime_by_ArtistsHospital.jpg"/>
          <p:cNvPicPr>
            <a:picLocks noChangeAspect="1" noChangeArrowheads="1"/>
          </p:cNvPicPr>
          <p:nvPr/>
        </p:nvPicPr>
        <p:blipFill>
          <a:blip r:embed="rId6" cstate="print"/>
          <a:srcRect/>
          <a:stretch>
            <a:fillRect/>
          </a:stretch>
        </p:blipFill>
        <p:spPr bwMode="auto">
          <a:xfrm>
            <a:off x="0" y="-8573"/>
            <a:ext cx="1524000" cy="1083945"/>
          </a:xfrm>
          <a:prstGeom prst="rect">
            <a:avLst/>
          </a:prstGeom>
          <a:noFill/>
        </p:spPr>
      </p:pic>
      <p:sp>
        <p:nvSpPr>
          <p:cNvPr id="26" name="Rectangle 2"/>
          <p:cNvSpPr txBox="1">
            <a:spLocks noChangeArrowheads="1"/>
          </p:cNvSpPr>
          <p:nvPr/>
        </p:nvSpPr>
        <p:spPr bwMode="auto">
          <a:xfrm>
            <a:off x="1828800" y="0"/>
            <a:ext cx="685165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2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Signature Searching Forensic Technique (cont’d)</a:t>
            </a:r>
            <a:endParaRPr kumimoji="0" lang="en-US" sz="32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27" name="Slide Number Placeholder 1"/>
          <p:cNvSpPr>
            <a:spLocks noGrp="1"/>
          </p:cNvSpPr>
          <p:nvPr>
            <p:ph type="sldNum" sz="quarter" idx="12"/>
          </p:nvPr>
        </p:nvSpPr>
        <p:spPr>
          <a:xfrm>
            <a:off x="7994650" y="6400800"/>
            <a:ext cx="768350" cy="457200"/>
          </a:xfrm>
        </p:spPr>
        <p:txBody>
          <a:bodyPr/>
          <a:lstStyle/>
          <a:p>
            <a:pPr>
              <a:defRPr/>
            </a:pPr>
            <a:fld id="{FCC5876B-A3BC-48BF-9710-C9C11EEB7A36}" type="slidenum">
              <a:rPr lang="zh-CN" altLang="en-US" smtClean="0"/>
              <a:pPr>
                <a:defRPr/>
              </a:pPr>
              <a:t>54</a:t>
            </a:fld>
            <a:endParaRPr lang="en-US" altLang="zh-CN"/>
          </a:p>
        </p:txBody>
      </p:sp>
      <p:sp>
        <p:nvSpPr>
          <p:cNvPr id="28" name="Rectangle 2"/>
          <p:cNvSpPr txBox="1">
            <a:spLocks noChangeArrowheads="1"/>
          </p:cNvSpPr>
          <p:nvPr/>
        </p:nvSpPr>
        <p:spPr bwMode="auto">
          <a:xfrm>
            <a:off x="6324600" y="2971006"/>
            <a:ext cx="1143000" cy="5341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hfind</a:t>
            </a:r>
            <a:endParaRPr kumimoji="0" lang="en-US" sz="2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A6A9AC5C-AAE6-40EC-89F2-80AA981D65B6}"/>
              </a:ext>
            </a:extLst>
          </p:cNvPr>
          <p:cNvCxnSpPr>
            <a:cxnSpLocks/>
          </p:cNvCxnSpPr>
          <p:nvPr/>
        </p:nvCxnSpPr>
        <p:spPr bwMode="auto">
          <a:xfrm flipV="1">
            <a:off x="3850560" y="5719160"/>
            <a:ext cx="759540" cy="556279"/>
          </a:xfrm>
          <a:prstGeom prst="straightConnector1">
            <a:avLst/>
          </a:prstGeom>
          <a:noFill/>
          <a:ln w="47625" cap="flat" cmpd="sng" algn="ctr">
            <a:solidFill>
              <a:srgbClr val="FF0000"/>
            </a:solidFill>
            <a:prstDash val="dash"/>
            <a:round/>
            <a:headEnd type="none" w="med" len="med"/>
            <a:tailEnd type="triangle"/>
          </a:ln>
          <a:effectLst/>
        </p:spPr>
      </p:cxnSp>
      <p:cxnSp>
        <p:nvCxnSpPr>
          <p:cNvPr id="37" name="Straight Arrow Connector 36">
            <a:extLst>
              <a:ext uri="{FF2B5EF4-FFF2-40B4-BE49-F238E27FC236}">
                <a16:creationId xmlns:a16="http://schemas.microsoft.com/office/drawing/2014/main" id="{7D648AF3-F0E3-4937-8CD3-EDEFE407205C}"/>
              </a:ext>
            </a:extLst>
          </p:cNvPr>
          <p:cNvCxnSpPr>
            <a:cxnSpLocks/>
          </p:cNvCxnSpPr>
          <p:nvPr/>
        </p:nvCxnSpPr>
        <p:spPr bwMode="auto">
          <a:xfrm flipV="1">
            <a:off x="1752600" y="5486400"/>
            <a:ext cx="876300" cy="605440"/>
          </a:xfrm>
          <a:prstGeom prst="straightConnector1">
            <a:avLst/>
          </a:prstGeom>
          <a:noFill/>
          <a:ln w="47625" cap="flat" cmpd="sng" algn="ctr">
            <a:solidFill>
              <a:srgbClr val="FF0000"/>
            </a:solidFill>
            <a:prstDash val="dash"/>
            <a:round/>
            <a:headEnd type="none" w="med" len="med"/>
            <a:tailEnd type="triangle"/>
          </a:ln>
          <a:effectLst/>
        </p:spPr>
      </p:cxnSp>
      <p:sp>
        <p:nvSpPr>
          <p:cNvPr id="39" name="Rectangle 2">
            <a:extLst>
              <a:ext uri="{FF2B5EF4-FFF2-40B4-BE49-F238E27FC236}">
                <a16:creationId xmlns:a16="http://schemas.microsoft.com/office/drawing/2014/main" id="{184CB9A0-245F-43D9-A88F-0AE1BDA3FA4C}"/>
              </a:ext>
            </a:extLst>
          </p:cNvPr>
          <p:cNvSpPr txBox="1">
            <a:spLocks noChangeArrowheads="1"/>
          </p:cNvSpPr>
          <p:nvPr/>
        </p:nvSpPr>
        <p:spPr bwMode="auto">
          <a:xfrm>
            <a:off x="3124200" y="5562600"/>
            <a:ext cx="1143000" cy="5341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000" b="1" dirty="0">
                <a:solidFill>
                  <a:srgbClr val="FF0000"/>
                </a:solidFill>
                <a:latin typeface="Times New Roman" panose="02020603050405020304" pitchFamily="18" charset="0"/>
                <a:cs typeface="Times New Roman" panose="02020603050405020304" pitchFamily="18" charset="0"/>
              </a:rPr>
              <a:t>md5sum</a:t>
            </a:r>
            <a:endParaRPr kumimoji="0" lang="en-US" sz="2000" b="1" i="0" u="none" strike="noStrike" kern="0" cap="none" spc="0" normalizeH="0" baseline="0" noProof="0" dirty="0">
              <a:ln>
                <a:noFill/>
              </a:ln>
              <a:solidFill>
                <a:srgbClr val="FF0000"/>
              </a:solidFill>
              <a:uLnTx/>
              <a:uFillTx/>
              <a:latin typeface="Times New Roman" panose="02020603050405020304" pitchFamily="18" charset="0"/>
              <a:ea typeface="+mj-ea"/>
              <a:cs typeface="Times New Roman" panose="02020603050405020304" pitchFamily="18" charset="0"/>
            </a:endParaRPr>
          </a:p>
        </p:txBody>
      </p:sp>
      <p:sp>
        <p:nvSpPr>
          <p:cNvPr id="40" name="Rectangle 2">
            <a:extLst>
              <a:ext uri="{FF2B5EF4-FFF2-40B4-BE49-F238E27FC236}">
                <a16:creationId xmlns:a16="http://schemas.microsoft.com/office/drawing/2014/main" id="{91AE0600-E391-4113-9E02-36C1973C1283}"/>
              </a:ext>
            </a:extLst>
          </p:cNvPr>
          <p:cNvSpPr txBox="1">
            <a:spLocks noChangeArrowheads="1"/>
          </p:cNvSpPr>
          <p:nvPr/>
        </p:nvSpPr>
        <p:spPr bwMode="auto">
          <a:xfrm>
            <a:off x="990600" y="5410200"/>
            <a:ext cx="1143000" cy="53419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000" b="1" dirty="0">
                <a:solidFill>
                  <a:srgbClr val="FF0000"/>
                </a:solidFill>
                <a:latin typeface="Times New Roman" panose="02020603050405020304" pitchFamily="18" charset="0"/>
                <a:cs typeface="Times New Roman" panose="02020603050405020304" pitchFamily="18" charset="0"/>
              </a:rPr>
              <a:t>md5sum</a:t>
            </a:r>
            <a:endParaRPr kumimoji="0" lang="en-US" sz="2000" b="1" i="0" u="none" strike="noStrike" kern="0" cap="none" spc="0" normalizeH="0" baseline="0" noProof="0" dirty="0">
              <a:ln>
                <a:noFill/>
              </a:ln>
              <a:solidFill>
                <a:srgbClr val="FF0000"/>
              </a:solidFill>
              <a:uLnTx/>
              <a:uFillTx/>
              <a:latin typeface="Times New Roman" panose="02020603050405020304" pitchFamily="18" charset="0"/>
              <a:ea typeface="+mj-ea"/>
              <a:cs typeface="Times New Roman" panose="02020603050405020304" pitchFamily="18" charset="0"/>
            </a:endParaRPr>
          </a:p>
        </p:txBody>
      </p:sp>
      <p:pic>
        <p:nvPicPr>
          <p:cNvPr id="7" name="Picture 6">
            <a:extLst>
              <a:ext uri="{FF2B5EF4-FFF2-40B4-BE49-F238E27FC236}">
                <a16:creationId xmlns:a16="http://schemas.microsoft.com/office/drawing/2014/main" id="{385DA8D0-24F5-44F1-9B00-5FEDDF0A59CB}"/>
              </a:ext>
            </a:extLst>
          </p:cNvPr>
          <p:cNvPicPr>
            <a:picLocks noChangeAspect="1"/>
          </p:cNvPicPr>
          <p:nvPr/>
        </p:nvPicPr>
        <p:blipFill>
          <a:blip r:embed="rId7"/>
          <a:stretch>
            <a:fillRect/>
          </a:stretch>
        </p:blipFill>
        <p:spPr>
          <a:xfrm>
            <a:off x="904873" y="6173378"/>
            <a:ext cx="1228727" cy="456022"/>
          </a:xfrm>
          <a:prstGeom prst="rect">
            <a:avLst/>
          </a:prstGeom>
        </p:spPr>
      </p:pic>
      <p:pic>
        <p:nvPicPr>
          <p:cNvPr id="8" name="Picture 7">
            <a:extLst>
              <a:ext uri="{FF2B5EF4-FFF2-40B4-BE49-F238E27FC236}">
                <a16:creationId xmlns:a16="http://schemas.microsoft.com/office/drawing/2014/main" id="{BFB7D113-CE83-4692-BFCC-8D07A9F4B5AC}"/>
              </a:ext>
            </a:extLst>
          </p:cNvPr>
          <p:cNvPicPr>
            <a:picLocks noChangeAspect="1"/>
          </p:cNvPicPr>
          <p:nvPr/>
        </p:nvPicPr>
        <p:blipFill>
          <a:blip r:embed="rId7"/>
          <a:stretch>
            <a:fillRect/>
          </a:stretch>
        </p:blipFill>
        <p:spPr>
          <a:xfrm>
            <a:off x="3028651" y="6275439"/>
            <a:ext cx="1127424" cy="418425"/>
          </a:xfrm>
          <a:prstGeom prst="rect">
            <a:avLst/>
          </a:prstGeom>
        </p:spPr>
      </p:pic>
      <p:pic>
        <p:nvPicPr>
          <p:cNvPr id="2050" name="Picture 2" descr="GOOD">
            <a:extLst>
              <a:ext uri="{FF2B5EF4-FFF2-40B4-BE49-F238E27FC236}">
                <a16:creationId xmlns:a16="http://schemas.microsoft.com/office/drawing/2014/main" id="{66AF6150-A9F5-48FE-893F-0EB91DF34A6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54569" y="6091840"/>
            <a:ext cx="550631" cy="3089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ot Bad Meaning Good But Bad Meaning Bad – The Society">
            <a:extLst>
              <a:ext uri="{FF2B5EF4-FFF2-40B4-BE49-F238E27FC236}">
                <a16:creationId xmlns:a16="http://schemas.microsoft.com/office/drawing/2014/main" id="{8AD0825E-5BDB-4DE6-8008-4D8B272E806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9600" y="5943600"/>
            <a:ext cx="617438" cy="410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670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pPr>
                <a:defRPr/>
              </a:pPr>
              <a:t>55</a:t>
            </a:fld>
            <a:endParaRPr lang="en-US" altLang="zh-CN"/>
          </a:p>
        </p:txBody>
      </p:sp>
      <p:sp>
        <p:nvSpPr>
          <p:cNvPr id="3" name="Rectangle 2"/>
          <p:cNvSpPr txBox="1">
            <a:spLocks noChangeArrowheads="1"/>
          </p:cNvSpPr>
          <p:nvPr/>
        </p:nvSpPr>
        <p:spPr bwMode="auto">
          <a:xfrm>
            <a:off x="990600" y="1524000"/>
            <a:ext cx="746125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Keyword Searching Forensic Technique</a:t>
            </a:r>
            <a:endParaRPr kumimoji="0" lang="en-US" sz="3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4" name="Picture 2" descr="http://www.deviantart.com/download/75529904/Case_Study___Stuck_in_Anime_by_ArtistsHospital.jpg"/>
          <p:cNvPicPr>
            <a:picLocks noChangeAspect="1" noChangeArrowheads="1"/>
          </p:cNvPicPr>
          <p:nvPr/>
        </p:nvPicPr>
        <p:blipFill>
          <a:blip r:embed="rId3" cstate="print"/>
          <a:srcRect/>
          <a:stretch>
            <a:fillRect/>
          </a:stretch>
        </p:blipFill>
        <p:spPr bwMode="auto">
          <a:xfrm>
            <a:off x="0" y="0"/>
            <a:ext cx="2227522" cy="1584325"/>
          </a:xfrm>
          <a:prstGeom prst="rect">
            <a:avLst/>
          </a:prstGeom>
          <a:noFill/>
        </p:spPr>
      </p:pic>
      <p:sp>
        <p:nvSpPr>
          <p:cNvPr id="6" name="Rectangle 2"/>
          <p:cNvSpPr txBox="1">
            <a:spLocks noChangeArrowheads="1"/>
          </p:cNvSpPr>
          <p:nvPr/>
        </p:nvSpPr>
        <p:spPr bwMode="auto">
          <a:xfrm>
            <a:off x="6165850" y="3733800"/>
            <a:ext cx="2514600" cy="2209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kern="0" dirty="0" err="1">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srch_strings</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 </a:t>
            </a:r>
          </a:p>
          <a:p>
            <a:pPr lvl="0" algn="ctr">
              <a:spcBef>
                <a:spcPct val="0"/>
              </a:spcBef>
              <a:buClrTx/>
              <a:buSzTx/>
            </a:pPr>
            <a:r>
              <a:rPr lang="en-US" sz="2800" b="1" kern="0" dirty="0" err="1">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grep</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lvl="0" algn="ctr">
              <a:spcBef>
                <a:spcPct val="0"/>
              </a:spcBef>
              <a:buClrTx/>
              <a:buSzTx/>
            </a:pPr>
            <a:r>
              <a:rPr lang="en-US" sz="2800" b="1" kern="0" dirty="0" err="1">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blkcat</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lvl="0" algn="ctr">
              <a:spcBef>
                <a:spcPct val="0"/>
              </a:spcBef>
              <a:buClrTx/>
              <a:buSzTx/>
            </a:pPr>
            <a:r>
              <a:rPr lang="en-US" sz="2800" b="1" kern="0" dirty="0" err="1">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ifind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lvl="0" algn="ctr">
              <a:spcBef>
                <a:spcPct val="0"/>
              </a:spcBef>
              <a:buClrTx/>
              <a:buSzTx/>
            </a:pPr>
            <a:r>
              <a:rPr lang="en-US" sz="2800" b="1" kern="0" dirty="0" err="1">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istat</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pic>
        <p:nvPicPr>
          <p:cNvPr id="7" name="Picture 4" descr="http://www.islandnet.com/~rcarr/TOOLS_button.jpg"/>
          <p:cNvPicPr>
            <a:picLocks noChangeAspect="1" noChangeArrowheads="1"/>
          </p:cNvPicPr>
          <p:nvPr/>
        </p:nvPicPr>
        <p:blipFill>
          <a:blip r:embed="rId4" cstate="print"/>
          <a:srcRect/>
          <a:stretch>
            <a:fillRect/>
          </a:stretch>
        </p:blipFill>
        <p:spPr bwMode="auto">
          <a:xfrm>
            <a:off x="6165850" y="2590800"/>
            <a:ext cx="2286000" cy="1066800"/>
          </a:xfrm>
          <a:prstGeom prst="rect">
            <a:avLst/>
          </a:prstGeom>
          <a:noFill/>
        </p:spPr>
      </p:pic>
      <p:sp>
        <p:nvSpPr>
          <p:cNvPr id="8" name="Text Box 5">
            <a:extLst>
              <a:ext uri="{FF2B5EF4-FFF2-40B4-BE49-F238E27FC236}">
                <a16:creationId xmlns:a16="http://schemas.microsoft.com/office/drawing/2014/main" id="{28D08741-222B-4B2C-BECC-C4A94D9A316D}"/>
              </a:ext>
            </a:extLst>
          </p:cNvPr>
          <p:cNvSpPr txBox="1">
            <a:spLocks noChangeArrowheads="1"/>
          </p:cNvSpPr>
          <p:nvPr/>
        </p:nvSpPr>
        <p:spPr bwMode="auto">
          <a:xfrm>
            <a:off x="152401" y="6077634"/>
            <a:ext cx="8762999" cy="646331"/>
          </a:xfrm>
          <a:prstGeom prst="rect">
            <a:avLst/>
          </a:prstGeom>
          <a:noFill/>
          <a:ln w="9525">
            <a:noFill/>
            <a:miter lim="800000"/>
            <a:headEnd/>
            <a:tailEnd/>
          </a:ln>
        </p:spPr>
        <p:txBody>
          <a:bodyPr wrap="square">
            <a:spAutoFit/>
          </a:bodyPr>
          <a:lstStyle/>
          <a:p>
            <a:r>
              <a:rPr lang="en-US" sz="1800" dirty="0">
                <a:latin typeface="Times New Roman" pitchFamily="18" charset="0"/>
                <a:cs typeface="Times New Roman" pitchFamily="18" charset="0"/>
              </a:rPr>
              <a:t>[1] Xiaodong Lin. Keyword Forensics: Introductory Computer Forensics: A Hands-on Practical Approach (pp.245-255), 2018</a:t>
            </a:r>
          </a:p>
        </p:txBody>
      </p:sp>
    </p:spTree>
    <p:extLst>
      <p:ext uri="{BB962C8B-B14F-4D97-AF65-F5344CB8AC3E}">
        <p14:creationId xmlns:p14="http://schemas.microsoft.com/office/powerpoint/2010/main" val="537858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a:xfrm>
            <a:off x="241300" y="3429000"/>
            <a:ext cx="1892300" cy="1905000"/>
            <a:chOff x="228600" y="3048000"/>
            <a:chExt cx="1892300" cy="1905000"/>
          </a:xfrm>
        </p:grpSpPr>
        <p:pic>
          <p:nvPicPr>
            <p:cNvPr id="108546" name="Picture 2" descr="http://doineedanewcomputer.files.wordpress.com/2009/10/harddisk.jpg"/>
            <p:cNvPicPr>
              <a:picLocks noChangeAspect="1" noChangeArrowheads="1"/>
            </p:cNvPicPr>
            <p:nvPr/>
          </p:nvPicPr>
          <p:blipFill>
            <a:blip r:embed="rId3" cstate="print"/>
            <a:srcRect/>
            <a:stretch>
              <a:fillRect/>
            </a:stretch>
          </p:blipFill>
          <p:spPr bwMode="auto">
            <a:xfrm>
              <a:off x="609600" y="3048000"/>
              <a:ext cx="1253289" cy="1143000"/>
            </a:xfrm>
            <a:prstGeom prst="rect">
              <a:avLst/>
            </a:prstGeom>
            <a:noFill/>
          </p:spPr>
        </p:pic>
        <p:sp>
          <p:nvSpPr>
            <p:cNvPr id="9" name="Rectangle 2"/>
            <p:cNvSpPr txBox="1">
              <a:spLocks noChangeArrowheads="1"/>
            </p:cNvSpPr>
            <p:nvPr/>
          </p:nvSpPr>
          <p:spPr bwMode="auto">
            <a:xfrm>
              <a:off x="228600" y="4191000"/>
              <a:ext cx="18923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Hard disk image</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pSp>
      <p:cxnSp>
        <p:nvCxnSpPr>
          <p:cNvPr id="11" name="Straight Arrow Connector 10"/>
          <p:cNvCxnSpPr/>
          <p:nvPr/>
        </p:nvCxnSpPr>
        <p:spPr bwMode="auto">
          <a:xfrm flipV="1">
            <a:off x="1816100" y="4191000"/>
            <a:ext cx="2679700" cy="1588"/>
          </a:xfrm>
          <a:prstGeom prst="straightConnector1">
            <a:avLst/>
          </a:prstGeom>
          <a:noFill/>
          <a:ln w="66675" cap="flat" cmpd="sng" algn="ctr">
            <a:solidFill>
              <a:srgbClr val="FF0000"/>
            </a:solidFill>
            <a:prstDash val="solid"/>
            <a:round/>
            <a:headEnd type="none" w="med" len="med"/>
            <a:tailEnd type="triangle"/>
          </a:ln>
          <a:effectLst/>
        </p:spPr>
      </p:cxnSp>
      <p:sp>
        <p:nvSpPr>
          <p:cNvPr id="13" name="Rectangle 2"/>
          <p:cNvSpPr txBox="1">
            <a:spLocks noChangeArrowheads="1"/>
          </p:cNvSpPr>
          <p:nvPr/>
        </p:nvSpPr>
        <p:spPr bwMode="auto">
          <a:xfrm>
            <a:off x="4191000" y="3810000"/>
            <a:ext cx="15240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hits</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15" name="AutoShape 9"/>
          <p:cNvSpPr>
            <a:spLocks noChangeArrowheads="1"/>
          </p:cNvSpPr>
          <p:nvPr/>
        </p:nvSpPr>
        <p:spPr bwMode="auto">
          <a:xfrm>
            <a:off x="2209800" y="1676400"/>
            <a:ext cx="3962400" cy="2009358"/>
          </a:xfrm>
          <a:prstGeom prst="cloudCallout">
            <a:avLst>
              <a:gd name="adj1" fmla="val -60785"/>
              <a:gd name="adj2" fmla="val 48700"/>
            </a:avLst>
          </a:prstGeom>
          <a:solidFill>
            <a:schemeClr val="accent1"/>
          </a:solidFill>
          <a:ln w="9525">
            <a:solidFill>
              <a:schemeClr val="tx1"/>
            </a:solidFill>
            <a:round/>
            <a:headEnd/>
            <a:tailEnd/>
          </a:ln>
        </p:spPr>
        <p:txBody>
          <a:bodyPr/>
          <a:lstStyle/>
          <a:p>
            <a:pPr algn="ct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search for a known value in each data unit</a:t>
            </a:r>
          </a:p>
        </p:txBody>
      </p:sp>
      <p:pic>
        <p:nvPicPr>
          <p:cNvPr id="6" name="Picture 2" descr="http://imgs.sfgate.com/c/pictures/2008/07/02/dd-book04_dirtyw_0498728939.jpg"/>
          <p:cNvPicPr>
            <a:picLocks noChangeAspect="1" noChangeArrowheads="1"/>
          </p:cNvPicPr>
          <p:nvPr/>
        </p:nvPicPr>
        <p:blipFill>
          <a:blip r:embed="rId4"/>
          <a:srcRect/>
          <a:stretch>
            <a:fillRect/>
          </a:stretch>
        </p:blipFill>
        <p:spPr bwMode="auto">
          <a:xfrm>
            <a:off x="6705600" y="1219200"/>
            <a:ext cx="1600200" cy="2117061"/>
          </a:xfrm>
          <a:prstGeom prst="rect">
            <a:avLst/>
          </a:prstGeom>
          <a:noFill/>
        </p:spPr>
      </p:pic>
      <p:sp>
        <p:nvSpPr>
          <p:cNvPr id="16" name="Rectangle 2"/>
          <p:cNvSpPr txBox="1">
            <a:spLocks noChangeArrowheads="1"/>
          </p:cNvSpPr>
          <p:nvPr/>
        </p:nvSpPr>
        <p:spPr bwMode="auto">
          <a:xfrm>
            <a:off x="6858000" y="5257800"/>
            <a:ext cx="15240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View data</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cxnSp>
        <p:nvCxnSpPr>
          <p:cNvPr id="17" name="Straight Arrow Connector 16"/>
          <p:cNvCxnSpPr/>
          <p:nvPr/>
        </p:nvCxnSpPr>
        <p:spPr bwMode="auto">
          <a:xfrm rot="10800000">
            <a:off x="5499100" y="4419600"/>
            <a:ext cx="1587500" cy="762000"/>
          </a:xfrm>
          <a:prstGeom prst="straightConnector1">
            <a:avLst/>
          </a:prstGeom>
          <a:noFill/>
          <a:ln w="66675" cap="flat" cmpd="sng" algn="ctr">
            <a:solidFill>
              <a:srgbClr val="FF0000"/>
            </a:solidFill>
            <a:prstDash val="solid"/>
            <a:round/>
            <a:headEnd type="none" w="med" len="med"/>
            <a:tailEnd type="triangle"/>
          </a:ln>
          <a:effectLst/>
        </p:spPr>
      </p:cxnSp>
      <p:cxnSp>
        <p:nvCxnSpPr>
          <p:cNvPr id="19" name="Straight Arrow Connector 18"/>
          <p:cNvCxnSpPr>
            <a:endCxn id="13" idx="2"/>
          </p:cNvCxnSpPr>
          <p:nvPr/>
        </p:nvCxnSpPr>
        <p:spPr bwMode="auto">
          <a:xfrm rot="5400000" flipH="1" flipV="1">
            <a:off x="4038600" y="5029200"/>
            <a:ext cx="1371600" cy="457200"/>
          </a:xfrm>
          <a:prstGeom prst="straightConnector1">
            <a:avLst/>
          </a:prstGeom>
          <a:noFill/>
          <a:ln w="66675" cap="flat" cmpd="sng" algn="ctr">
            <a:solidFill>
              <a:srgbClr val="FF0000"/>
            </a:solidFill>
            <a:prstDash val="solid"/>
            <a:round/>
            <a:headEnd type="none" w="med" len="med"/>
            <a:tailEnd type="triangle"/>
          </a:ln>
          <a:effectLst/>
        </p:spPr>
      </p:cxnSp>
      <p:sp>
        <p:nvSpPr>
          <p:cNvPr id="22" name="Rectangle 2"/>
          <p:cNvSpPr txBox="1">
            <a:spLocks noChangeArrowheads="1"/>
          </p:cNvSpPr>
          <p:nvPr/>
        </p:nvSpPr>
        <p:spPr bwMode="auto">
          <a:xfrm>
            <a:off x="2286000" y="6019800"/>
            <a:ext cx="396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Find the meta-data structure</a:t>
            </a:r>
          </a:p>
        </p:txBody>
      </p:sp>
      <p:pic>
        <p:nvPicPr>
          <p:cNvPr id="14" name="Picture 2" descr="http://www.deviantart.com/download/75529904/Case_Study___Stuck_in_Anime_by_ArtistsHospital.jpg"/>
          <p:cNvPicPr>
            <a:picLocks noChangeAspect="1" noChangeArrowheads="1"/>
          </p:cNvPicPr>
          <p:nvPr/>
        </p:nvPicPr>
        <p:blipFill>
          <a:blip r:embed="rId5" cstate="print"/>
          <a:srcRect/>
          <a:stretch>
            <a:fillRect/>
          </a:stretch>
        </p:blipFill>
        <p:spPr bwMode="auto">
          <a:xfrm>
            <a:off x="0" y="0"/>
            <a:ext cx="1905000" cy="1354931"/>
          </a:xfrm>
          <a:prstGeom prst="rect">
            <a:avLst/>
          </a:prstGeom>
          <a:noFill/>
        </p:spPr>
      </p:pic>
      <p:sp>
        <p:nvSpPr>
          <p:cNvPr id="18" name="Rectangle 2"/>
          <p:cNvSpPr txBox="1">
            <a:spLocks noChangeArrowheads="1"/>
          </p:cNvSpPr>
          <p:nvPr/>
        </p:nvSpPr>
        <p:spPr bwMode="auto">
          <a:xfrm>
            <a:off x="1987550" y="76200"/>
            <a:ext cx="685165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2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Keyword Searching Forensic Technique (cont’d)</a:t>
            </a:r>
            <a:endParaRPr kumimoji="0" lang="en-US" sz="32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20" name="Slide Number Placeholder 1"/>
          <p:cNvSpPr>
            <a:spLocks noGrp="1"/>
          </p:cNvSpPr>
          <p:nvPr>
            <p:ph type="sldNum" sz="quarter" idx="12"/>
          </p:nvPr>
        </p:nvSpPr>
        <p:spPr>
          <a:xfrm>
            <a:off x="7994650" y="6400800"/>
            <a:ext cx="768350" cy="457200"/>
          </a:xfrm>
        </p:spPr>
        <p:txBody>
          <a:bodyPr/>
          <a:lstStyle/>
          <a:p>
            <a:pPr>
              <a:defRPr/>
            </a:pPr>
            <a:fld id="{FCC5876B-A3BC-48BF-9710-C9C11EEB7A36}" type="slidenum">
              <a:rPr lang="zh-CN" altLang="en-US" smtClean="0"/>
              <a:pPr>
                <a:defRPr/>
              </a:pPr>
              <a:t>56</a:t>
            </a:fld>
            <a:endParaRPr lang="en-US" altLang="zh-CN"/>
          </a:p>
        </p:txBody>
      </p:sp>
    </p:spTree>
    <p:extLst>
      <p:ext uri="{BB962C8B-B14F-4D97-AF65-F5344CB8AC3E}">
        <p14:creationId xmlns:p14="http://schemas.microsoft.com/office/powerpoint/2010/main" val="24989616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CE71D3-0FF1-4087-AAD3-D79FCD3A0BB9}"/>
              </a:ext>
            </a:extLst>
          </p:cNvPr>
          <p:cNvSpPr>
            <a:spLocks noGrp="1"/>
          </p:cNvSpPr>
          <p:nvPr>
            <p:ph type="sldNum" sz="quarter" idx="12"/>
          </p:nvPr>
        </p:nvSpPr>
        <p:spPr/>
        <p:txBody>
          <a:bodyPr/>
          <a:lstStyle/>
          <a:p>
            <a:pPr>
              <a:defRPr/>
            </a:pPr>
            <a:fld id="{FCC5876B-A3BC-48BF-9710-C9C11EEB7A36}" type="slidenum">
              <a:rPr lang="zh-CN" altLang="en-US" smtClean="0"/>
              <a:pPr>
                <a:defRPr/>
              </a:pPr>
              <a:t>57</a:t>
            </a:fld>
            <a:endParaRPr lang="en-US" altLang="zh-CN"/>
          </a:p>
        </p:txBody>
      </p:sp>
      <p:pic>
        <p:nvPicPr>
          <p:cNvPr id="3" name="Picture 2">
            <a:extLst>
              <a:ext uri="{FF2B5EF4-FFF2-40B4-BE49-F238E27FC236}">
                <a16:creationId xmlns:a16="http://schemas.microsoft.com/office/drawing/2014/main" id="{D7A37AA4-C44E-4CA8-8A02-3CAFE1EB1B47}"/>
              </a:ext>
            </a:extLst>
          </p:cNvPr>
          <p:cNvPicPr>
            <a:picLocks noChangeAspect="1"/>
          </p:cNvPicPr>
          <p:nvPr/>
        </p:nvPicPr>
        <p:blipFill>
          <a:blip r:embed="rId3"/>
          <a:stretch>
            <a:fillRect/>
          </a:stretch>
        </p:blipFill>
        <p:spPr>
          <a:xfrm>
            <a:off x="533400" y="1218315"/>
            <a:ext cx="7682122" cy="4876800"/>
          </a:xfrm>
          <a:prstGeom prst="rect">
            <a:avLst/>
          </a:prstGeom>
        </p:spPr>
      </p:pic>
      <p:pic>
        <p:nvPicPr>
          <p:cNvPr id="4" name="Picture 2" descr="http://www.deviantart.com/download/75529904/Case_Study___Stuck_in_Anime_by_ArtistsHospital.jpg">
            <a:extLst>
              <a:ext uri="{FF2B5EF4-FFF2-40B4-BE49-F238E27FC236}">
                <a16:creationId xmlns:a16="http://schemas.microsoft.com/office/drawing/2014/main" id="{3716D222-30EB-4E3D-9B02-8C5127647718}"/>
              </a:ext>
            </a:extLst>
          </p:cNvPr>
          <p:cNvPicPr>
            <a:picLocks noChangeAspect="1" noChangeArrowheads="1"/>
          </p:cNvPicPr>
          <p:nvPr/>
        </p:nvPicPr>
        <p:blipFill>
          <a:blip r:embed="rId4" cstate="print"/>
          <a:srcRect/>
          <a:stretch>
            <a:fillRect/>
          </a:stretch>
        </p:blipFill>
        <p:spPr bwMode="auto">
          <a:xfrm>
            <a:off x="0" y="0"/>
            <a:ext cx="1752600" cy="1246537"/>
          </a:xfrm>
          <a:prstGeom prst="rect">
            <a:avLst/>
          </a:prstGeom>
          <a:noFill/>
        </p:spPr>
      </p:pic>
      <p:sp>
        <p:nvSpPr>
          <p:cNvPr id="5" name="Rectangle 2">
            <a:extLst>
              <a:ext uri="{FF2B5EF4-FFF2-40B4-BE49-F238E27FC236}">
                <a16:creationId xmlns:a16="http://schemas.microsoft.com/office/drawing/2014/main" id="{2EDC9ABE-87F5-4B25-967A-B1C2411AF1E9}"/>
              </a:ext>
            </a:extLst>
          </p:cNvPr>
          <p:cNvSpPr txBox="1">
            <a:spLocks noChangeArrowheads="1"/>
          </p:cNvSpPr>
          <p:nvPr/>
        </p:nvSpPr>
        <p:spPr bwMode="auto">
          <a:xfrm>
            <a:off x="1987550" y="76200"/>
            <a:ext cx="685165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2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Keyword Searching Forensic Technique (cont’d)</a:t>
            </a:r>
            <a:endParaRPr kumimoji="0" lang="en-US" sz="32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6" name="Rectangle 2">
            <a:extLst>
              <a:ext uri="{FF2B5EF4-FFF2-40B4-BE49-F238E27FC236}">
                <a16:creationId xmlns:a16="http://schemas.microsoft.com/office/drawing/2014/main" id="{A79F7EE3-41E7-4707-82BF-F9551F1F55E0}"/>
              </a:ext>
            </a:extLst>
          </p:cNvPr>
          <p:cNvSpPr txBox="1">
            <a:spLocks noChangeArrowheads="1"/>
          </p:cNvSpPr>
          <p:nvPr/>
        </p:nvSpPr>
        <p:spPr bwMode="auto">
          <a:xfrm>
            <a:off x="2057400" y="6140271"/>
            <a:ext cx="5181600" cy="30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000" b="1" kern="0" dirty="0">
                <a:solidFill>
                  <a:schemeClr val="tx2"/>
                </a:solidFill>
                <a:latin typeface="Times New Roman" pitchFamily="18" charset="0"/>
                <a:ea typeface="+mj-ea"/>
                <a:cs typeface="Times New Roman" pitchFamily="18" charset="0"/>
              </a:rPr>
              <a:t>Keyword search process overview</a:t>
            </a:r>
            <a:endParaRPr kumimoji="0" lang="en-US" sz="2000" b="1" i="0" u="none" strike="noStrike" kern="0" cap="none" spc="0" normalizeH="0" baseline="0" noProof="0" dirty="0">
              <a:ln>
                <a:noFill/>
              </a:ln>
              <a:solidFill>
                <a:schemeClr val="tx2"/>
              </a:solidFill>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026315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CE71D3-0FF1-4087-AAD3-D79FCD3A0BB9}"/>
              </a:ext>
            </a:extLst>
          </p:cNvPr>
          <p:cNvSpPr>
            <a:spLocks noGrp="1"/>
          </p:cNvSpPr>
          <p:nvPr>
            <p:ph type="sldNum" sz="quarter" idx="12"/>
          </p:nvPr>
        </p:nvSpPr>
        <p:spPr/>
        <p:txBody>
          <a:bodyPr/>
          <a:lstStyle/>
          <a:p>
            <a:pPr>
              <a:defRPr/>
            </a:pPr>
            <a:fld id="{FCC5876B-A3BC-48BF-9710-C9C11EEB7A36}" type="slidenum">
              <a:rPr lang="zh-CN" altLang="en-US" smtClean="0"/>
              <a:pPr>
                <a:defRPr/>
              </a:pPr>
              <a:t>58</a:t>
            </a:fld>
            <a:endParaRPr lang="en-US" altLang="zh-CN"/>
          </a:p>
        </p:txBody>
      </p:sp>
      <p:pic>
        <p:nvPicPr>
          <p:cNvPr id="4" name="Picture 2" descr="http://www.deviantart.com/download/75529904/Case_Study___Stuck_in_Anime_by_ArtistsHospital.jpg">
            <a:extLst>
              <a:ext uri="{FF2B5EF4-FFF2-40B4-BE49-F238E27FC236}">
                <a16:creationId xmlns:a16="http://schemas.microsoft.com/office/drawing/2014/main" id="{3716D222-30EB-4E3D-9B02-8C5127647718}"/>
              </a:ext>
            </a:extLst>
          </p:cNvPr>
          <p:cNvPicPr>
            <a:picLocks noChangeAspect="1" noChangeArrowheads="1"/>
          </p:cNvPicPr>
          <p:nvPr/>
        </p:nvPicPr>
        <p:blipFill>
          <a:blip r:embed="rId3" cstate="print"/>
          <a:srcRect/>
          <a:stretch>
            <a:fillRect/>
          </a:stretch>
        </p:blipFill>
        <p:spPr bwMode="auto">
          <a:xfrm>
            <a:off x="0" y="0"/>
            <a:ext cx="1295400" cy="921353"/>
          </a:xfrm>
          <a:prstGeom prst="rect">
            <a:avLst/>
          </a:prstGeom>
          <a:noFill/>
        </p:spPr>
      </p:pic>
      <p:sp>
        <p:nvSpPr>
          <p:cNvPr id="5" name="Rectangle 2">
            <a:extLst>
              <a:ext uri="{FF2B5EF4-FFF2-40B4-BE49-F238E27FC236}">
                <a16:creationId xmlns:a16="http://schemas.microsoft.com/office/drawing/2014/main" id="{2EDC9ABE-87F5-4B25-967A-B1C2411AF1E9}"/>
              </a:ext>
            </a:extLst>
          </p:cNvPr>
          <p:cNvSpPr txBox="1">
            <a:spLocks noChangeArrowheads="1"/>
          </p:cNvSpPr>
          <p:nvPr/>
        </p:nvSpPr>
        <p:spPr bwMode="auto">
          <a:xfrm>
            <a:off x="1295400" y="76200"/>
            <a:ext cx="78486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Keyword Searching Forensic Technique (cont’d)</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7" name="Picture 6">
            <a:extLst>
              <a:ext uri="{FF2B5EF4-FFF2-40B4-BE49-F238E27FC236}">
                <a16:creationId xmlns:a16="http://schemas.microsoft.com/office/drawing/2014/main" id="{B146B11B-0E66-4CE0-B0BA-5C9577A0C131}"/>
              </a:ext>
            </a:extLst>
          </p:cNvPr>
          <p:cNvPicPr>
            <a:picLocks noChangeAspect="1"/>
          </p:cNvPicPr>
          <p:nvPr/>
        </p:nvPicPr>
        <p:blipFill>
          <a:blip r:embed="rId4"/>
          <a:stretch>
            <a:fillRect/>
          </a:stretch>
        </p:blipFill>
        <p:spPr>
          <a:xfrm>
            <a:off x="1295400" y="787400"/>
            <a:ext cx="7467600" cy="4411779"/>
          </a:xfrm>
          <a:prstGeom prst="rect">
            <a:avLst/>
          </a:prstGeom>
        </p:spPr>
      </p:pic>
      <p:pic>
        <p:nvPicPr>
          <p:cNvPr id="8" name="Picture 7">
            <a:extLst>
              <a:ext uri="{FF2B5EF4-FFF2-40B4-BE49-F238E27FC236}">
                <a16:creationId xmlns:a16="http://schemas.microsoft.com/office/drawing/2014/main" id="{5A99FD09-5616-4BD4-BBC7-D6853F7BC5BD}"/>
              </a:ext>
            </a:extLst>
          </p:cNvPr>
          <p:cNvPicPr>
            <a:picLocks noChangeAspect="1"/>
          </p:cNvPicPr>
          <p:nvPr/>
        </p:nvPicPr>
        <p:blipFill>
          <a:blip r:embed="rId5"/>
          <a:stretch>
            <a:fillRect/>
          </a:stretch>
        </p:blipFill>
        <p:spPr>
          <a:xfrm>
            <a:off x="1315156" y="5562600"/>
            <a:ext cx="7447844" cy="752531"/>
          </a:xfrm>
          <a:prstGeom prst="rect">
            <a:avLst/>
          </a:prstGeom>
        </p:spPr>
      </p:pic>
      <p:sp>
        <p:nvSpPr>
          <p:cNvPr id="9" name="Rectangle 8">
            <a:extLst>
              <a:ext uri="{FF2B5EF4-FFF2-40B4-BE49-F238E27FC236}">
                <a16:creationId xmlns:a16="http://schemas.microsoft.com/office/drawing/2014/main" id="{175FAADA-BE1E-4850-8023-B6EEDBC4BFE9}"/>
              </a:ext>
            </a:extLst>
          </p:cNvPr>
          <p:cNvSpPr/>
          <p:nvPr/>
        </p:nvSpPr>
        <p:spPr bwMode="auto">
          <a:xfrm>
            <a:off x="1490133" y="1143000"/>
            <a:ext cx="762000" cy="4056179"/>
          </a:xfrm>
          <a:prstGeom prst="rect">
            <a:avLst/>
          </a:prstGeom>
          <a:noFill/>
          <a:ln w="476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US" sz="2400" b="0" i="0" u="none" strike="noStrike" cap="none" normalizeH="0" baseline="0">
              <a:ln>
                <a:noFill/>
              </a:ln>
              <a:solidFill>
                <a:schemeClr val="tx1"/>
              </a:solidFill>
              <a:effectLst/>
              <a:latin typeface="Comic Sans MS" pitchFamily="66" charset="0"/>
            </a:endParaRPr>
          </a:p>
        </p:txBody>
      </p:sp>
      <p:cxnSp>
        <p:nvCxnSpPr>
          <p:cNvPr id="10" name="Straight Arrow Connector 9">
            <a:extLst>
              <a:ext uri="{FF2B5EF4-FFF2-40B4-BE49-F238E27FC236}">
                <a16:creationId xmlns:a16="http://schemas.microsoft.com/office/drawing/2014/main" id="{77823902-B7B9-44C4-A389-75A53663B9F8}"/>
              </a:ext>
            </a:extLst>
          </p:cNvPr>
          <p:cNvCxnSpPr/>
          <p:nvPr/>
        </p:nvCxnSpPr>
        <p:spPr bwMode="auto">
          <a:xfrm flipV="1">
            <a:off x="864619" y="3122612"/>
            <a:ext cx="583181" cy="1588"/>
          </a:xfrm>
          <a:prstGeom prst="straightConnector1">
            <a:avLst/>
          </a:prstGeom>
          <a:noFill/>
          <a:ln w="66675" cap="flat" cmpd="sng" algn="ctr">
            <a:solidFill>
              <a:srgbClr val="FF0000"/>
            </a:solidFill>
            <a:prstDash val="solid"/>
            <a:round/>
            <a:headEnd type="none" w="med" len="med"/>
            <a:tailEnd type="triangle"/>
          </a:ln>
          <a:effectLst/>
        </p:spPr>
      </p:cxnSp>
      <p:sp>
        <p:nvSpPr>
          <p:cNvPr id="11" name="Rectangle 2">
            <a:extLst>
              <a:ext uri="{FF2B5EF4-FFF2-40B4-BE49-F238E27FC236}">
                <a16:creationId xmlns:a16="http://schemas.microsoft.com/office/drawing/2014/main" id="{E2925994-F6D4-40BF-8E5D-A10EFEF365D0}"/>
              </a:ext>
            </a:extLst>
          </p:cNvPr>
          <p:cNvSpPr txBox="1">
            <a:spLocks noChangeArrowheads="1"/>
          </p:cNvSpPr>
          <p:nvPr/>
        </p:nvSpPr>
        <p:spPr bwMode="auto">
          <a:xfrm>
            <a:off x="135467" y="2874174"/>
            <a:ext cx="838200" cy="49687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000" dirty="0">
                <a:latin typeface="Times New Roman" panose="02020603050405020304" pitchFamily="18" charset="0"/>
                <a:cs typeface="Times New Roman" panose="02020603050405020304" pitchFamily="18" charset="0"/>
              </a:rPr>
              <a:t>byte offset</a:t>
            </a:r>
            <a:endParaRPr kumimoji="0" lang="en-US" sz="2000" b="1" i="0" u="none" strike="noStrike" kern="0" cap="none" spc="0" normalizeH="0" baseline="0" noProof="0" dirty="0">
              <a:ln>
                <a:noFill/>
              </a:ln>
              <a:solidFill>
                <a:schemeClr val="tx2"/>
              </a:solidFill>
              <a:uLnTx/>
              <a:uFillTx/>
              <a:latin typeface="Times New Roman" panose="02020603050405020304" pitchFamily="18" charset="0"/>
              <a:ea typeface="+mj-ea"/>
              <a:cs typeface="Times New Roman" pitchFamily="18" charset="0"/>
            </a:endParaRPr>
          </a:p>
        </p:txBody>
      </p:sp>
    </p:spTree>
    <p:extLst>
      <p:ext uri="{BB962C8B-B14F-4D97-AF65-F5344CB8AC3E}">
        <p14:creationId xmlns:p14="http://schemas.microsoft.com/office/powerpoint/2010/main" val="42282163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147050" y="6400800"/>
            <a:ext cx="768350" cy="457200"/>
          </a:xfrm>
        </p:spPr>
        <p:txBody>
          <a:bodyPr/>
          <a:lstStyle/>
          <a:p>
            <a:pPr>
              <a:defRPr/>
            </a:pPr>
            <a:fld id="{FCC5876B-A3BC-48BF-9710-C9C11EEB7A36}" type="slidenum">
              <a:rPr lang="zh-CN" altLang="en-US" smtClean="0"/>
              <a:pPr>
                <a:defRPr/>
              </a:pPr>
              <a:t>59</a:t>
            </a:fld>
            <a:endParaRPr lang="en-US" altLang="zh-CN" dirty="0"/>
          </a:p>
        </p:txBody>
      </p:sp>
      <p:sp>
        <p:nvSpPr>
          <p:cNvPr id="8" name="Rectangle 4"/>
          <p:cNvSpPr>
            <a:spLocks noChangeArrowheads="1"/>
          </p:cNvSpPr>
          <p:nvPr/>
        </p:nvSpPr>
        <p:spPr bwMode="auto">
          <a:xfrm>
            <a:off x="2749550" y="4191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800" dirty="0"/>
              <a:t>?</a:t>
            </a:r>
          </a:p>
        </p:txBody>
      </p:sp>
      <p:sp>
        <p:nvSpPr>
          <p:cNvPr id="9" name="Rectangle 4"/>
          <p:cNvSpPr>
            <a:spLocks noChangeArrowheads="1"/>
          </p:cNvSpPr>
          <p:nvPr/>
        </p:nvSpPr>
        <p:spPr bwMode="auto">
          <a:xfrm>
            <a:off x="3435350" y="4191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800" dirty="0"/>
              <a:t>?</a:t>
            </a:r>
          </a:p>
        </p:txBody>
      </p:sp>
      <p:sp>
        <p:nvSpPr>
          <p:cNvPr id="10" name="Rectangle 4"/>
          <p:cNvSpPr>
            <a:spLocks noChangeArrowheads="1"/>
          </p:cNvSpPr>
          <p:nvPr/>
        </p:nvSpPr>
        <p:spPr bwMode="auto">
          <a:xfrm>
            <a:off x="4121150" y="4191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800" dirty="0"/>
              <a:t>?</a:t>
            </a:r>
          </a:p>
        </p:txBody>
      </p:sp>
      <p:sp>
        <p:nvSpPr>
          <p:cNvPr id="11" name="Rectangle 4"/>
          <p:cNvSpPr>
            <a:spLocks noChangeArrowheads="1"/>
          </p:cNvSpPr>
          <p:nvPr/>
        </p:nvSpPr>
        <p:spPr bwMode="auto">
          <a:xfrm>
            <a:off x="4806950" y="4191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800" dirty="0"/>
              <a:t>?</a:t>
            </a:r>
          </a:p>
        </p:txBody>
      </p:sp>
      <p:cxnSp>
        <p:nvCxnSpPr>
          <p:cNvPr id="15" name="Straight Arrow Connector 14"/>
          <p:cNvCxnSpPr/>
          <p:nvPr/>
        </p:nvCxnSpPr>
        <p:spPr bwMode="auto">
          <a:xfrm rot="5400000" flipH="1" flipV="1">
            <a:off x="3503813" y="3886797"/>
            <a:ext cx="610795" cy="2"/>
          </a:xfrm>
          <a:prstGeom prst="straightConnector1">
            <a:avLst/>
          </a:prstGeom>
          <a:noFill/>
          <a:ln w="66675" cap="flat" cmpd="sng" algn="ctr">
            <a:solidFill>
              <a:srgbClr val="FF0000"/>
            </a:solidFill>
            <a:prstDash val="solid"/>
            <a:round/>
            <a:headEnd type="triangle" w="med" len="med"/>
            <a:tailEnd type="none"/>
          </a:ln>
          <a:effectLst/>
        </p:spPr>
      </p:cxnSp>
      <p:sp>
        <p:nvSpPr>
          <p:cNvPr id="16" name="AutoShape 9"/>
          <p:cNvSpPr>
            <a:spLocks noChangeArrowheads="1"/>
          </p:cNvSpPr>
          <p:nvPr/>
        </p:nvSpPr>
        <p:spPr bwMode="auto">
          <a:xfrm>
            <a:off x="1219200" y="1524001"/>
            <a:ext cx="7162800" cy="1219199"/>
          </a:xfrm>
          <a:prstGeom prst="cloudCallout">
            <a:avLst>
              <a:gd name="adj1" fmla="val -5036"/>
              <a:gd name="adj2" fmla="val 116242"/>
            </a:avLst>
          </a:prstGeom>
          <a:solidFill>
            <a:schemeClr val="accent1"/>
          </a:solidFill>
          <a:ln w="9525">
            <a:solidFill>
              <a:schemeClr val="tx1"/>
            </a:solidFill>
            <a:round/>
            <a:headEnd/>
            <a:tailEnd/>
          </a:ln>
        </p:spPr>
        <p:txBody>
          <a:bodyPr/>
          <a:lstStyle/>
          <a:p>
            <a:pPr algn="ct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Find a suspicious data at byte offset of 1211</a:t>
            </a:r>
          </a:p>
        </p:txBody>
      </p:sp>
      <p:sp>
        <p:nvSpPr>
          <p:cNvPr id="17" name="Text Box 5"/>
          <p:cNvSpPr txBox="1">
            <a:spLocks noChangeArrowheads="1"/>
          </p:cNvSpPr>
          <p:nvPr/>
        </p:nvSpPr>
        <p:spPr bwMode="auto">
          <a:xfrm>
            <a:off x="5943600" y="3038034"/>
            <a:ext cx="2895600" cy="1569660"/>
          </a:xfrm>
          <a:prstGeom prst="rect">
            <a:avLst/>
          </a:prstGeom>
          <a:noFill/>
          <a:ln w="9525">
            <a:noFill/>
            <a:miter lim="800000"/>
            <a:headEnd/>
            <a:tailEnd/>
          </a:ln>
        </p:spPr>
        <p:txBody>
          <a:bodyPr wrap="square">
            <a:spAutoFit/>
          </a:bodyPr>
          <a:lstStyle/>
          <a:p>
            <a:pPr algn="ctr">
              <a:spcBef>
                <a:spcPct val="0"/>
              </a:spcBef>
              <a:buClrTx/>
              <a:buSzTx/>
              <a:buFontTx/>
              <a:buNone/>
            </a:pPr>
            <a:r>
              <a:rPr lang="en-US" b="1" dirty="0">
                <a:solidFill>
                  <a:schemeClr val="accent2"/>
                </a:solidFill>
                <a:latin typeface="Times New Roman" pitchFamily="18" charset="0"/>
                <a:cs typeface="Times New Roman" pitchFamily="18" charset="0"/>
              </a:rPr>
              <a:t>Converts  between disk unit address (or sector/cluster/block) and byte offset</a:t>
            </a:r>
          </a:p>
        </p:txBody>
      </p:sp>
      <p:sp>
        <p:nvSpPr>
          <p:cNvPr id="19" name="Rectangle 4"/>
          <p:cNvSpPr>
            <a:spLocks noChangeArrowheads="1"/>
          </p:cNvSpPr>
          <p:nvPr/>
        </p:nvSpPr>
        <p:spPr bwMode="auto">
          <a:xfrm>
            <a:off x="3435350" y="2971800"/>
            <a:ext cx="685800" cy="609600"/>
          </a:xfrm>
          <a:prstGeom prst="rect">
            <a:avLst/>
          </a:prstGeom>
          <a:noFill/>
          <a:ln w="9525">
            <a:noFill/>
            <a:miter lim="800000"/>
            <a:headEnd/>
            <a:tailEnd/>
          </a:ln>
        </p:spPr>
        <p:txBody>
          <a:bodyPr wrap="none" anchor="ctr"/>
          <a:lstStyle/>
          <a:p>
            <a:pPr algn="ctr"/>
            <a:r>
              <a:rPr lang="en-US" sz="2800" b="1" dirty="0">
                <a:solidFill>
                  <a:srgbClr val="FF0000"/>
                </a:solidFill>
                <a:effectLst>
                  <a:outerShdw blurRad="38100" dist="38100" dir="2700000" algn="tl">
                    <a:srgbClr val="000000">
                      <a:alpha val="43137"/>
                    </a:srgbClr>
                  </a:outerShdw>
                </a:effectLst>
              </a:rPr>
              <a:t>1211</a:t>
            </a:r>
          </a:p>
        </p:txBody>
      </p:sp>
      <p:pic>
        <p:nvPicPr>
          <p:cNvPr id="29" name="Picture 2" descr="http://www.deviantart.com/download/75529904/Case_Study___Stuck_in_Anime_by_ArtistsHospital.jpg"/>
          <p:cNvPicPr>
            <a:picLocks noChangeAspect="1" noChangeArrowheads="1"/>
          </p:cNvPicPr>
          <p:nvPr/>
        </p:nvPicPr>
        <p:blipFill>
          <a:blip r:embed="rId3" cstate="print"/>
          <a:srcRect/>
          <a:stretch>
            <a:fillRect/>
          </a:stretch>
        </p:blipFill>
        <p:spPr bwMode="auto">
          <a:xfrm>
            <a:off x="0" y="0"/>
            <a:ext cx="1905000" cy="1354931"/>
          </a:xfrm>
          <a:prstGeom prst="rect">
            <a:avLst/>
          </a:prstGeom>
          <a:noFill/>
        </p:spPr>
      </p:pic>
      <p:sp>
        <p:nvSpPr>
          <p:cNvPr id="30" name="Rectangle 2"/>
          <p:cNvSpPr txBox="1">
            <a:spLocks noChangeArrowheads="1"/>
          </p:cNvSpPr>
          <p:nvPr/>
        </p:nvSpPr>
        <p:spPr bwMode="auto">
          <a:xfrm>
            <a:off x="1987550" y="76200"/>
            <a:ext cx="685165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2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Keyword Searching Forensic Technique (cont’d)</a:t>
            </a:r>
            <a:endParaRPr kumimoji="0" lang="en-US" sz="32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31" name="Text Box 5"/>
          <p:cNvSpPr txBox="1">
            <a:spLocks noChangeArrowheads="1"/>
          </p:cNvSpPr>
          <p:nvPr/>
        </p:nvSpPr>
        <p:spPr bwMode="auto">
          <a:xfrm>
            <a:off x="1219200" y="6320135"/>
            <a:ext cx="2901950" cy="461665"/>
          </a:xfrm>
          <a:prstGeom prst="rect">
            <a:avLst/>
          </a:prstGeom>
          <a:noFill/>
          <a:ln w="9525">
            <a:noFill/>
            <a:miter lim="800000"/>
            <a:headEnd/>
            <a:tailEnd/>
          </a:ln>
        </p:spPr>
        <p:txBody>
          <a:bodyPr wrap="square">
            <a:spAutoFit/>
          </a:bodyPr>
          <a:lstStyle/>
          <a:p>
            <a:pPr algn="ctr">
              <a:spcBef>
                <a:spcPct val="0"/>
              </a:spcBef>
              <a:buClrTx/>
              <a:buSzTx/>
              <a:buFontTx/>
              <a:buNone/>
            </a:pPr>
            <a:r>
              <a:rPr lang="en-US" b="1" dirty="0">
                <a:solidFill>
                  <a:schemeClr val="accent2"/>
                </a:solidFill>
              </a:rPr>
              <a:t>1211/512=2.365</a:t>
            </a:r>
          </a:p>
        </p:txBody>
      </p:sp>
      <p:sp>
        <p:nvSpPr>
          <p:cNvPr id="32" name="Text Box 5"/>
          <p:cNvSpPr txBox="1">
            <a:spLocks noChangeArrowheads="1"/>
          </p:cNvSpPr>
          <p:nvPr/>
        </p:nvSpPr>
        <p:spPr bwMode="auto">
          <a:xfrm>
            <a:off x="3956050" y="6320135"/>
            <a:ext cx="2901950" cy="461665"/>
          </a:xfrm>
          <a:prstGeom prst="rect">
            <a:avLst/>
          </a:prstGeom>
          <a:noFill/>
          <a:ln w="9525">
            <a:noFill/>
            <a:miter lim="800000"/>
            <a:headEnd/>
            <a:tailEnd/>
          </a:ln>
        </p:spPr>
        <p:txBody>
          <a:bodyPr wrap="square">
            <a:spAutoFit/>
          </a:bodyPr>
          <a:lstStyle/>
          <a:p>
            <a:pPr>
              <a:spcBef>
                <a:spcPct val="0"/>
              </a:spcBef>
              <a:buClrTx/>
              <a:buSzTx/>
              <a:buFontTx/>
              <a:buNone/>
            </a:pPr>
            <a:r>
              <a:rPr lang="en-US" b="1" dirty="0">
                <a:solidFill>
                  <a:schemeClr val="accent2"/>
                </a:solidFill>
              </a:rPr>
              <a:t>=2</a:t>
            </a:r>
          </a:p>
        </p:txBody>
      </p:sp>
      <p:grpSp>
        <p:nvGrpSpPr>
          <p:cNvPr id="3" name="Group 2"/>
          <p:cNvGrpSpPr/>
          <p:nvPr/>
        </p:nvGrpSpPr>
        <p:grpSpPr>
          <a:xfrm>
            <a:off x="76200" y="5181600"/>
            <a:ext cx="8915400" cy="1143000"/>
            <a:chOff x="152400" y="5181600"/>
            <a:chExt cx="8915400" cy="1143000"/>
          </a:xfrm>
        </p:grpSpPr>
        <p:sp>
          <p:nvSpPr>
            <p:cNvPr id="18" name="Rectangle 4"/>
            <p:cNvSpPr>
              <a:spLocks noChangeArrowheads="1"/>
            </p:cNvSpPr>
            <p:nvPr/>
          </p:nvSpPr>
          <p:spPr bwMode="auto">
            <a:xfrm>
              <a:off x="152400" y="5181600"/>
              <a:ext cx="2368550" cy="609600"/>
            </a:xfrm>
            <a:prstGeom prst="rect">
              <a:avLst/>
            </a:prstGeom>
            <a:solidFill>
              <a:schemeClr val="accent1"/>
            </a:solidFill>
            <a:ln w="9525">
              <a:solidFill>
                <a:schemeClr val="tx1"/>
              </a:solidFill>
              <a:miter lim="800000"/>
              <a:headEnd/>
              <a:tailEnd/>
            </a:ln>
          </p:spPr>
          <p:txBody>
            <a:bodyPr wrap="none" anchor="ctr"/>
            <a:lstStyle/>
            <a:p>
              <a:pPr algn="ctr"/>
              <a:r>
                <a:rPr lang="en-US" sz="2800" dirty="0"/>
                <a:t>Bytes 0-511 </a:t>
              </a:r>
            </a:p>
          </p:txBody>
        </p:sp>
        <p:sp>
          <p:nvSpPr>
            <p:cNvPr id="23" name="Rectangle 4"/>
            <p:cNvSpPr>
              <a:spLocks noChangeArrowheads="1"/>
            </p:cNvSpPr>
            <p:nvPr/>
          </p:nvSpPr>
          <p:spPr bwMode="auto">
            <a:xfrm>
              <a:off x="2514600" y="5181600"/>
              <a:ext cx="2819400" cy="609600"/>
            </a:xfrm>
            <a:prstGeom prst="rect">
              <a:avLst/>
            </a:prstGeom>
            <a:solidFill>
              <a:schemeClr val="accent1"/>
            </a:solidFill>
            <a:ln w="9525">
              <a:solidFill>
                <a:schemeClr val="tx1"/>
              </a:solidFill>
              <a:miter lim="800000"/>
              <a:headEnd/>
              <a:tailEnd/>
            </a:ln>
          </p:spPr>
          <p:txBody>
            <a:bodyPr wrap="none" anchor="ctr"/>
            <a:lstStyle/>
            <a:p>
              <a:pPr algn="ctr"/>
              <a:r>
                <a:rPr lang="en-US" sz="2800" dirty="0"/>
                <a:t>Bytes 512-1023 </a:t>
              </a:r>
            </a:p>
          </p:txBody>
        </p:sp>
        <p:sp>
          <p:nvSpPr>
            <p:cNvPr id="24" name="Rectangle 4"/>
            <p:cNvSpPr>
              <a:spLocks noChangeArrowheads="1"/>
            </p:cNvSpPr>
            <p:nvPr/>
          </p:nvSpPr>
          <p:spPr bwMode="auto">
            <a:xfrm>
              <a:off x="8153400" y="5181600"/>
              <a:ext cx="914400" cy="609600"/>
            </a:xfrm>
            <a:prstGeom prst="rect">
              <a:avLst/>
            </a:prstGeom>
            <a:solidFill>
              <a:schemeClr val="accent1"/>
            </a:solidFill>
            <a:ln w="9525">
              <a:solidFill>
                <a:schemeClr val="tx1"/>
              </a:solidFill>
              <a:miter lim="800000"/>
              <a:headEnd/>
              <a:tailEnd/>
            </a:ln>
          </p:spPr>
          <p:txBody>
            <a:bodyPr wrap="none" anchor="ctr"/>
            <a:lstStyle/>
            <a:p>
              <a:pPr algn="ctr"/>
              <a:r>
                <a:rPr lang="en-US" sz="2800" dirty="0"/>
                <a:t>……</a:t>
              </a:r>
            </a:p>
          </p:txBody>
        </p:sp>
        <p:sp>
          <p:nvSpPr>
            <p:cNvPr id="25" name="Rectangle 4"/>
            <p:cNvSpPr>
              <a:spLocks noChangeArrowheads="1"/>
            </p:cNvSpPr>
            <p:nvPr/>
          </p:nvSpPr>
          <p:spPr bwMode="auto">
            <a:xfrm>
              <a:off x="5334000" y="5181600"/>
              <a:ext cx="2889250" cy="609600"/>
            </a:xfrm>
            <a:prstGeom prst="rect">
              <a:avLst/>
            </a:prstGeom>
            <a:solidFill>
              <a:schemeClr val="accent1"/>
            </a:solidFill>
            <a:ln w="9525">
              <a:solidFill>
                <a:schemeClr val="tx1"/>
              </a:solidFill>
              <a:miter lim="800000"/>
              <a:headEnd/>
              <a:tailEnd/>
            </a:ln>
          </p:spPr>
          <p:txBody>
            <a:bodyPr wrap="none" anchor="ctr"/>
            <a:lstStyle/>
            <a:p>
              <a:pPr algn="ctr"/>
              <a:r>
                <a:rPr lang="en-US" sz="2800" dirty="0"/>
                <a:t>Bytes 1024-1535 </a:t>
              </a:r>
            </a:p>
          </p:txBody>
        </p:sp>
        <p:sp>
          <p:nvSpPr>
            <p:cNvPr id="26" name="Rectangle 4"/>
            <p:cNvSpPr>
              <a:spLocks noChangeArrowheads="1"/>
            </p:cNvSpPr>
            <p:nvPr/>
          </p:nvSpPr>
          <p:spPr bwMode="auto">
            <a:xfrm>
              <a:off x="838200" y="5791199"/>
              <a:ext cx="1219200" cy="528935"/>
            </a:xfrm>
            <a:prstGeom prst="rect">
              <a:avLst/>
            </a:prstGeom>
            <a:noFill/>
            <a:ln w="9525">
              <a:noFill/>
              <a:miter lim="800000"/>
              <a:headEnd/>
              <a:tailEnd/>
            </a:ln>
          </p:spPr>
          <p:txBody>
            <a:bodyPr wrap="none" anchor="ctr"/>
            <a:lstStyle/>
            <a:p>
              <a:pPr algn="ct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Sector 0</a:t>
              </a:r>
            </a:p>
          </p:txBody>
        </p:sp>
        <p:sp>
          <p:nvSpPr>
            <p:cNvPr id="27" name="Rectangle 4"/>
            <p:cNvSpPr>
              <a:spLocks noChangeArrowheads="1"/>
            </p:cNvSpPr>
            <p:nvPr/>
          </p:nvSpPr>
          <p:spPr bwMode="auto">
            <a:xfrm>
              <a:off x="3352800" y="5795665"/>
              <a:ext cx="1219200" cy="528935"/>
            </a:xfrm>
            <a:prstGeom prst="rect">
              <a:avLst/>
            </a:prstGeom>
            <a:noFill/>
            <a:ln w="9525">
              <a:noFill/>
              <a:miter lim="800000"/>
              <a:headEnd/>
              <a:tailEnd/>
            </a:ln>
          </p:spPr>
          <p:txBody>
            <a:bodyPr wrap="none" anchor="ctr"/>
            <a:lstStyle/>
            <a:p>
              <a:pPr algn="ct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Sector 1</a:t>
              </a:r>
            </a:p>
          </p:txBody>
        </p:sp>
        <p:sp>
          <p:nvSpPr>
            <p:cNvPr id="28" name="Rectangle 4"/>
            <p:cNvSpPr>
              <a:spLocks noChangeArrowheads="1"/>
            </p:cNvSpPr>
            <p:nvPr/>
          </p:nvSpPr>
          <p:spPr bwMode="auto">
            <a:xfrm>
              <a:off x="6096000" y="5795665"/>
              <a:ext cx="1219200" cy="528935"/>
            </a:xfrm>
            <a:prstGeom prst="rect">
              <a:avLst/>
            </a:prstGeom>
            <a:noFill/>
            <a:ln w="9525">
              <a:noFill/>
              <a:miter lim="800000"/>
              <a:headEnd/>
              <a:tailEnd/>
            </a:ln>
          </p:spPr>
          <p:txBody>
            <a:bodyPr wrap="none" anchor="ctr"/>
            <a:lstStyle/>
            <a:p>
              <a:pPr algn="ct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Sector 2</a:t>
              </a:r>
            </a:p>
          </p:txBody>
        </p:sp>
      </p:grpSp>
    </p:spTree>
    <p:extLst>
      <p:ext uri="{BB962C8B-B14F-4D97-AF65-F5344CB8AC3E}">
        <p14:creationId xmlns:p14="http://schemas.microsoft.com/office/powerpoint/2010/main" val="308482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amond(in)">
                                      <p:cBhvr>
                                        <p:cTn id="7" dur="500"/>
                                        <p:tgtEl>
                                          <p:spTgt spid="16"/>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checkerboard(across)">
                                      <p:cBhvr>
                                        <p:cTn id="11" dur="500"/>
                                        <p:tgtEl>
                                          <p:spTgt spid="19"/>
                                        </p:tgtEl>
                                      </p:cBhvr>
                                    </p:animEffect>
                                  </p:childTnLst>
                                </p:cTn>
                              </p:par>
                              <p:par>
                                <p:cTn id="12" presetID="5" presetClass="entr" presetSubtype="1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checkerboard(across)">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checkerboard(across)">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checkerboard(across)">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checkerboard(across)">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9" grpId="0"/>
      <p:bldP spid="3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灯片编号占位符 2"/>
          <p:cNvSpPr txBox="1">
            <a:spLocks noGrp="1"/>
          </p:cNvSpPr>
          <p:nvPr/>
        </p:nvSpPr>
        <p:spPr bwMode="auto">
          <a:xfrm>
            <a:off x="7994650" y="6324600"/>
            <a:ext cx="768350" cy="457200"/>
          </a:xfrm>
          <a:prstGeom prst="rect">
            <a:avLst/>
          </a:prstGeom>
          <a:noFill/>
          <a:ln w="9525">
            <a:noFill/>
            <a:miter lim="800000"/>
            <a:headEnd/>
            <a:tailEnd/>
          </a:ln>
        </p:spPr>
        <p:txBody>
          <a:bodyPr/>
          <a:lstStyle/>
          <a:p>
            <a:pPr algn="r" eaLnBrk="0" hangingPunct="0">
              <a:spcBef>
                <a:spcPct val="20000"/>
              </a:spcBef>
              <a:buClr>
                <a:schemeClr val="accent2"/>
              </a:buClr>
              <a:buSzPct val="85000"/>
              <a:buFont typeface="ZapfDingbats"/>
              <a:buNone/>
            </a:pPr>
            <a:fld id="{6B55D75B-0567-464D-B5A3-2B65F21F3E50}" type="slidenum">
              <a:rPr lang="zh-CN" altLang="en-US" sz="1400"/>
              <a:pPr algn="r" eaLnBrk="0" hangingPunct="0">
                <a:spcBef>
                  <a:spcPct val="20000"/>
                </a:spcBef>
                <a:buClr>
                  <a:schemeClr val="accent2"/>
                </a:buClr>
                <a:buSzPct val="85000"/>
                <a:buFont typeface="ZapfDingbats"/>
                <a:buNone/>
              </a:pPr>
              <a:t>6</a:t>
            </a:fld>
            <a:endParaRPr lang="en-US" altLang="zh-CN" sz="1400"/>
          </a:p>
        </p:txBody>
      </p:sp>
      <p:pic>
        <p:nvPicPr>
          <p:cNvPr id="8196" name="Picture 2" descr="http://tbn1.google.com/images?q=tbn:nSiJGjbB79_MLM:http://www.computersafetytip.com/wp-content/uploads/2009/05/hp-hdd-300x300.png"/>
          <p:cNvPicPr>
            <a:picLocks noChangeAspect="1" noChangeArrowheads="1"/>
          </p:cNvPicPr>
          <p:nvPr/>
        </p:nvPicPr>
        <p:blipFill>
          <a:blip r:embed="rId3"/>
          <a:srcRect/>
          <a:stretch>
            <a:fillRect/>
          </a:stretch>
        </p:blipFill>
        <p:spPr bwMode="auto">
          <a:xfrm>
            <a:off x="228600" y="1981200"/>
            <a:ext cx="1558925" cy="1676400"/>
          </a:xfrm>
          <a:prstGeom prst="rect">
            <a:avLst/>
          </a:prstGeom>
          <a:noFill/>
          <a:ln w="9525">
            <a:noFill/>
            <a:miter lim="800000"/>
            <a:headEnd/>
            <a:tailEnd/>
          </a:ln>
        </p:spPr>
      </p:pic>
      <p:sp>
        <p:nvSpPr>
          <p:cNvPr id="8197" name="Rectangle 4"/>
          <p:cNvSpPr>
            <a:spLocks noChangeArrowheads="1"/>
          </p:cNvSpPr>
          <p:nvPr/>
        </p:nvSpPr>
        <p:spPr bwMode="auto">
          <a:xfrm>
            <a:off x="3429000" y="3124200"/>
            <a:ext cx="5410200" cy="609600"/>
          </a:xfrm>
          <a:prstGeom prst="rect">
            <a:avLst/>
          </a:prstGeom>
          <a:noFill/>
          <a:ln w="41275" algn="ctr">
            <a:solidFill>
              <a:schemeClr val="tx1"/>
            </a:solidFill>
            <a:round/>
            <a:headEnd/>
            <a:tailEnd/>
          </a:ln>
        </p:spPr>
        <p:txBody>
          <a:bodyPr/>
          <a:lstStyle/>
          <a:p>
            <a:pPr marL="342900" indent="-342900" eaLnBrk="0" hangingPunct="0">
              <a:spcBef>
                <a:spcPct val="20000"/>
              </a:spcBef>
              <a:buClr>
                <a:schemeClr val="accent2"/>
              </a:buClr>
              <a:buSzPct val="85000"/>
              <a:buFont typeface="ZapfDingbats"/>
              <a:buNone/>
            </a:pPr>
            <a:endParaRPr lang="en-CA" sz="2400">
              <a:latin typeface="Comic Sans MS" pitchFamily="66" charset="0"/>
            </a:endParaRPr>
          </a:p>
        </p:txBody>
      </p:sp>
      <p:sp>
        <p:nvSpPr>
          <p:cNvPr id="8198" name="Rectangle 5"/>
          <p:cNvSpPr>
            <a:spLocks noChangeArrowheads="1"/>
          </p:cNvSpPr>
          <p:nvPr/>
        </p:nvSpPr>
        <p:spPr bwMode="auto">
          <a:xfrm>
            <a:off x="3581400" y="3124200"/>
            <a:ext cx="2667000" cy="609600"/>
          </a:xfrm>
          <a:prstGeom prst="rect">
            <a:avLst/>
          </a:prstGeom>
          <a:solidFill>
            <a:schemeClr val="accent1"/>
          </a:solidFill>
          <a:ln w="41275" algn="ctr">
            <a:solidFill>
              <a:schemeClr val="tx1"/>
            </a:solidFill>
            <a:round/>
            <a:headEnd/>
            <a:tailEnd/>
          </a:ln>
        </p:spPr>
        <p:txBody>
          <a:bodyPr/>
          <a:lstStyle/>
          <a:p>
            <a:pPr marL="342900" indent="-342900" eaLnBrk="0" hangingPunct="0">
              <a:spcBef>
                <a:spcPct val="20000"/>
              </a:spcBef>
              <a:buClr>
                <a:schemeClr val="accent2"/>
              </a:buClr>
              <a:buSzPct val="85000"/>
              <a:buFont typeface="ZapfDingbats"/>
              <a:buNone/>
            </a:pPr>
            <a:endParaRPr lang="en-CA" sz="2400">
              <a:latin typeface="Comic Sans MS" pitchFamily="66" charset="0"/>
            </a:endParaRPr>
          </a:p>
        </p:txBody>
      </p:sp>
      <p:cxnSp>
        <p:nvCxnSpPr>
          <p:cNvPr id="8199" name="Straight Connector 6"/>
          <p:cNvCxnSpPr>
            <a:cxnSpLocks noChangeShapeType="1"/>
          </p:cNvCxnSpPr>
          <p:nvPr/>
        </p:nvCxnSpPr>
        <p:spPr bwMode="auto">
          <a:xfrm rot="5400000" flipH="1" flipV="1">
            <a:off x="2971007" y="2590006"/>
            <a:ext cx="1066800" cy="1587"/>
          </a:xfrm>
          <a:prstGeom prst="line">
            <a:avLst/>
          </a:prstGeom>
          <a:noFill/>
          <a:ln w="66675" algn="ctr">
            <a:solidFill>
              <a:srgbClr val="00B050"/>
            </a:solidFill>
            <a:round/>
            <a:headEnd type="triangle"/>
            <a:tailEnd type="none" w="med" len="med"/>
          </a:ln>
        </p:spPr>
      </p:cxnSp>
      <p:sp>
        <p:nvSpPr>
          <p:cNvPr id="8" name="Rectangle 6"/>
          <p:cNvSpPr>
            <a:spLocks noChangeArrowheads="1"/>
          </p:cNvSpPr>
          <p:nvPr/>
        </p:nvSpPr>
        <p:spPr bwMode="auto">
          <a:xfrm>
            <a:off x="0" y="5181600"/>
            <a:ext cx="1905000" cy="1371600"/>
          </a:xfrm>
          <a:prstGeom prst="rect">
            <a:avLst/>
          </a:prstGeom>
          <a:noFill/>
          <a:ln w="9525">
            <a:noFill/>
            <a:miter lim="800000"/>
            <a:headEnd/>
            <a:tailEnd/>
          </a:ln>
        </p:spPr>
        <p:txBody>
          <a:bodyPr anchor="ctr"/>
          <a:lstStyle/>
          <a:p>
            <a:pPr algn="ctr" eaLnBrk="0" hangingPunct="0">
              <a:spcBef>
                <a:spcPct val="20000"/>
              </a:spcBef>
              <a:buClr>
                <a:schemeClr val="accent2"/>
              </a:buClr>
              <a:buSzPct val="85000"/>
              <a:buFont typeface="ZapfDingbats" pitchFamily="82" charset="2"/>
              <a:buNone/>
              <a:defRPr/>
            </a:pPr>
            <a:r>
              <a:rPr lang="en-US" sz="2800" b="1" dirty="0">
                <a:solidFill>
                  <a:schemeClr val="accent2"/>
                </a:solidFill>
                <a:latin typeface="Times New Roman" panose="02020603050405020304" pitchFamily="18" charset="0"/>
                <a:cs typeface="Times New Roman" panose="02020603050405020304" pitchFamily="18" charset="0"/>
              </a:rPr>
              <a:t>digital storage devices</a:t>
            </a:r>
          </a:p>
        </p:txBody>
      </p:sp>
      <p:pic>
        <p:nvPicPr>
          <p:cNvPr id="8201" name="Picture 2" descr="http://www.yulelog.com/images/usb-drive.jpg"/>
          <p:cNvPicPr>
            <a:picLocks noChangeAspect="1" noChangeArrowheads="1"/>
          </p:cNvPicPr>
          <p:nvPr/>
        </p:nvPicPr>
        <p:blipFill>
          <a:blip r:embed="rId4"/>
          <a:srcRect/>
          <a:stretch>
            <a:fillRect/>
          </a:stretch>
        </p:blipFill>
        <p:spPr bwMode="auto">
          <a:xfrm>
            <a:off x="346075" y="3781425"/>
            <a:ext cx="1482725" cy="1322388"/>
          </a:xfrm>
          <a:prstGeom prst="rect">
            <a:avLst/>
          </a:prstGeom>
          <a:noFill/>
          <a:ln w="9525">
            <a:noFill/>
            <a:miter lim="800000"/>
            <a:headEnd/>
            <a:tailEnd/>
          </a:ln>
        </p:spPr>
      </p:pic>
      <p:cxnSp>
        <p:nvCxnSpPr>
          <p:cNvPr id="8202" name="Straight Connector 9"/>
          <p:cNvCxnSpPr>
            <a:cxnSpLocks noChangeShapeType="1"/>
          </p:cNvCxnSpPr>
          <p:nvPr/>
        </p:nvCxnSpPr>
        <p:spPr bwMode="auto">
          <a:xfrm>
            <a:off x="1676400" y="3429000"/>
            <a:ext cx="1373188" cy="1588"/>
          </a:xfrm>
          <a:prstGeom prst="line">
            <a:avLst/>
          </a:prstGeom>
          <a:noFill/>
          <a:ln w="117475" algn="ctr">
            <a:solidFill>
              <a:schemeClr val="tx1"/>
            </a:solidFill>
            <a:round/>
            <a:headEnd/>
            <a:tailEnd type="triangle" w="med" len="med"/>
          </a:ln>
        </p:spPr>
      </p:cxnSp>
      <p:cxnSp>
        <p:nvCxnSpPr>
          <p:cNvPr id="8203" name="Straight Connector 11"/>
          <p:cNvCxnSpPr>
            <a:cxnSpLocks noChangeShapeType="1"/>
          </p:cNvCxnSpPr>
          <p:nvPr/>
        </p:nvCxnSpPr>
        <p:spPr bwMode="auto">
          <a:xfrm rot="5400000" flipH="1" flipV="1">
            <a:off x="3276601" y="3427412"/>
            <a:ext cx="609600" cy="3175"/>
          </a:xfrm>
          <a:prstGeom prst="line">
            <a:avLst/>
          </a:prstGeom>
          <a:noFill/>
          <a:ln w="41275" algn="ctr">
            <a:solidFill>
              <a:schemeClr val="tx1"/>
            </a:solidFill>
            <a:round/>
            <a:headEnd/>
            <a:tailEnd/>
          </a:ln>
        </p:spPr>
      </p:cxnSp>
      <p:sp>
        <p:nvSpPr>
          <p:cNvPr id="14" name="Rectangle 6"/>
          <p:cNvSpPr>
            <a:spLocks noChangeArrowheads="1"/>
          </p:cNvSpPr>
          <p:nvPr/>
        </p:nvSpPr>
        <p:spPr bwMode="auto">
          <a:xfrm>
            <a:off x="2665413" y="1560513"/>
            <a:ext cx="1676400" cy="573087"/>
          </a:xfrm>
          <a:prstGeom prst="rect">
            <a:avLst/>
          </a:prstGeom>
          <a:noFill/>
          <a:ln w="9525">
            <a:noFill/>
            <a:miter lim="800000"/>
            <a:headEnd/>
            <a:tailEnd/>
          </a:ln>
        </p:spPr>
        <p:txBody>
          <a:bodyPr anchor="ctr"/>
          <a:lstStyle/>
          <a:p>
            <a:pPr algn="ctr" eaLnBrk="0" hangingPunct="0">
              <a:spcBef>
                <a:spcPct val="20000"/>
              </a:spcBef>
              <a:buClr>
                <a:schemeClr val="accent2"/>
              </a:buClr>
              <a:buSzPct val="85000"/>
              <a:buFont typeface="ZapfDingbats" pitchFamily="82" charset="2"/>
              <a:buNone/>
              <a:defRPr/>
            </a:pPr>
            <a:r>
              <a:rPr lang="en-US" sz="2800" b="1" dirty="0">
                <a:latin typeface="Times New Roman" panose="02020603050405020304" pitchFamily="18" charset="0"/>
                <a:cs typeface="Times New Roman" panose="02020603050405020304" pitchFamily="18" charset="0"/>
              </a:rPr>
              <a:t>MBR</a:t>
            </a:r>
            <a:r>
              <a:rPr lang="en-US" sz="2800" b="1" dirty="0">
                <a:solidFill>
                  <a:schemeClr val="accent2"/>
                </a:solidFill>
                <a:effectLst>
                  <a:outerShdw blurRad="38100" dist="38100" dir="2700000" algn="tl">
                    <a:srgbClr val="000000">
                      <a:alpha val="43137"/>
                    </a:srgbClr>
                  </a:outerShdw>
                </a:effectLst>
              </a:rPr>
              <a:t> </a:t>
            </a:r>
          </a:p>
        </p:txBody>
      </p:sp>
      <p:sp>
        <p:nvSpPr>
          <p:cNvPr id="8206" name="Rectangle 15"/>
          <p:cNvSpPr>
            <a:spLocks noChangeArrowheads="1"/>
          </p:cNvSpPr>
          <p:nvPr/>
        </p:nvSpPr>
        <p:spPr bwMode="auto">
          <a:xfrm>
            <a:off x="6248400" y="3124200"/>
            <a:ext cx="1981200" cy="609600"/>
          </a:xfrm>
          <a:prstGeom prst="rect">
            <a:avLst/>
          </a:prstGeom>
          <a:solidFill>
            <a:schemeClr val="accent1"/>
          </a:solidFill>
          <a:ln w="41275" algn="ctr">
            <a:solidFill>
              <a:schemeClr val="tx1"/>
            </a:solidFill>
            <a:round/>
            <a:headEnd/>
            <a:tailEnd/>
          </a:ln>
        </p:spPr>
        <p:txBody>
          <a:bodyPr/>
          <a:lstStyle/>
          <a:p>
            <a:pPr marL="342900" indent="-342900" eaLnBrk="0" hangingPunct="0">
              <a:spcBef>
                <a:spcPct val="20000"/>
              </a:spcBef>
              <a:buClr>
                <a:schemeClr val="accent2"/>
              </a:buClr>
              <a:buSzPct val="85000"/>
              <a:buFont typeface="ZapfDingbats"/>
              <a:buNone/>
            </a:pPr>
            <a:endParaRPr lang="en-CA" sz="2400">
              <a:latin typeface="Comic Sans MS" pitchFamily="66" charset="0"/>
            </a:endParaRPr>
          </a:p>
        </p:txBody>
      </p:sp>
      <p:cxnSp>
        <p:nvCxnSpPr>
          <p:cNvPr id="8207" name="Straight Connector 6"/>
          <p:cNvCxnSpPr>
            <a:cxnSpLocks noChangeShapeType="1"/>
            <a:stCxn id="8198" idx="0"/>
          </p:cNvCxnSpPr>
          <p:nvPr/>
        </p:nvCxnSpPr>
        <p:spPr bwMode="auto">
          <a:xfrm flipV="1">
            <a:off x="4914900" y="2286000"/>
            <a:ext cx="646113" cy="838200"/>
          </a:xfrm>
          <a:prstGeom prst="line">
            <a:avLst/>
          </a:prstGeom>
          <a:noFill/>
          <a:ln w="66675" algn="ctr">
            <a:solidFill>
              <a:srgbClr val="FF0000"/>
            </a:solidFill>
            <a:round/>
            <a:headEnd type="triangle" w="med" len="med"/>
            <a:tailEnd/>
          </a:ln>
        </p:spPr>
      </p:cxnSp>
      <p:cxnSp>
        <p:nvCxnSpPr>
          <p:cNvPr id="8208" name="Straight Connector 6"/>
          <p:cNvCxnSpPr>
            <a:cxnSpLocks noChangeShapeType="1"/>
            <a:endCxn id="18" idx="0"/>
          </p:cNvCxnSpPr>
          <p:nvPr/>
        </p:nvCxnSpPr>
        <p:spPr bwMode="auto">
          <a:xfrm>
            <a:off x="6553200" y="2286000"/>
            <a:ext cx="685800" cy="838200"/>
          </a:xfrm>
          <a:prstGeom prst="line">
            <a:avLst/>
          </a:prstGeom>
          <a:noFill/>
          <a:ln w="66675" algn="ctr">
            <a:solidFill>
              <a:srgbClr val="FF0000"/>
            </a:solidFill>
            <a:round/>
            <a:headEnd/>
            <a:tailEnd type="triangle" w="med" len="med"/>
          </a:ln>
        </p:spPr>
      </p:cxnSp>
      <p:sp>
        <p:nvSpPr>
          <p:cNvPr id="18" name="Rectangle 15"/>
          <p:cNvSpPr>
            <a:spLocks noChangeArrowheads="1"/>
          </p:cNvSpPr>
          <p:nvPr/>
        </p:nvSpPr>
        <p:spPr bwMode="auto">
          <a:xfrm>
            <a:off x="6248400" y="3124200"/>
            <a:ext cx="1981200" cy="609600"/>
          </a:xfrm>
          <a:prstGeom prst="rect">
            <a:avLst/>
          </a:prstGeom>
          <a:solidFill>
            <a:schemeClr val="accent1"/>
          </a:solidFill>
          <a:ln w="41275" algn="ctr">
            <a:solidFill>
              <a:schemeClr val="tx1"/>
            </a:solidFill>
            <a:round/>
            <a:headEnd/>
            <a:tailEnd/>
          </a:ln>
        </p:spPr>
        <p:txBody>
          <a:bodyPr/>
          <a:lstStyle/>
          <a:p>
            <a:pPr marL="342900" indent="-342900" eaLnBrk="0" hangingPunct="0">
              <a:spcBef>
                <a:spcPct val="20000"/>
              </a:spcBef>
              <a:buClr>
                <a:schemeClr val="accent2"/>
              </a:buClr>
              <a:buSzPct val="85000"/>
              <a:buFont typeface="ZapfDingbats"/>
              <a:buNone/>
            </a:pPr>
            <a:endParaRPr lang="en-CA" sz="2400">
              <a:latin typeface="Comic Sans MS" pitchFamily="66" charset="0"/>
            </a:endParaRPr>
          </a:p>
        </p:txBody>
      </p:sp>
      <p:sp>
        <p:nvSpPr>
          <p:cNvPr id="20" name="Rectangle 15"/>
          <p:cNvSpPr>
            <a:spLocks noChangeArrowheads="1"/>
          </p:cNvSpPr>
          <p:nvPr/>
        </p:nvSpPr>
        <p:spPr bwMode="auto">
          <a:xfrm>
            <a:off x="6629400" y="4724400"/>
            <a:ext cx="1981200" cy="609600"/>
          </a:xfrm>
          <a:prstGeom prst="rect">
            <a:avLst/>
          </a:prstGeom>
          <a:solidFill>
            <a:schemeClr val="accent1"/>
          </a:solidFill>
          <a:ln w="41275" algn="ctr">
            <a:solidFill>
              <a:schemeClr val="tx1"/>
            </a:solidFill>
            <a:round/>
            <a:headEnd/>
            <a:tailEnd/>
          </a:ln>
        </p:spPr>
        <p:txBody>
          <a:bodyPr/>
          <a:lstStyle/>
          <a:p>
            <a:pPr marL="342900" indent="-342900" eaLnBrk="0" hangingPunct="0">
              <a:spcBef>
                <a:spcPct val="20000"/>
              </a:spcBef>
              <a:buClr>
                <a:schemeClr val="accent2"/>
              </a:buClr>
              <a:buSzPct val="85000"/>
              <a:buFont typeface="ZapfDingbats"/>
              <a:buNone/>
            </a:pPr>
            <a:endParaRPr lang="en-CA" sz="2400">
              <a:latin typeface="Comic Sans MS" pitchFamily="66" charset="0"/>
            </a:endParaRPr>
          </a:p>
        </p:txBody>
      </p:sp>
      <p:cxnSp>
        <p:nvCxnSpPr>
          <p:cNvPr id="23" name="Straight Arrow Connector 22"/>
          <p:cNvCxnSpPr>
            <a:cxnSpLocks noChangeShapeType="1"/>
          </p:cNvCxnSpPr>
          <p:nvPr/>
        </p:nvCxnSpPr>
        <p:spPr bwMode="auto">
          <a:xfrm flipV="1">
            <a:off x="6400800" y="5410200"/>
            <a:ext cx="457200" cy="533400"/>
          </a:xfrm>
          <a:prstGeom prst="straightConnector1">
            <a:avLst/>
          </a:prstGeom>
          <a:noFill/>
          <a:ln w="66675" algn="ctr">
            <a:solidFill>
              <a:srgbClr val="FF0000"/>
            </a:solidFill>
            <a:round/>
            <a:headEnd/>
            <a:tailEnd type="triangle" w="med" len="med"/>
          </a:ln>
        </p:spPr>
      </p:cxnSp>
      <p:pic>
        <p:nvPicPr>
          <p:cNvPr id="24" name="Picture 2" descr="https://www.expresscertifications.com/ISC2/Images/Features/Focus.jpg"/>
          <p:cNvPicPr>
            <a:picLocks noChangeAspect="1" noChangeArrowheads="1"/>
          </p:cNvPicPr>
          <p:nvPr/>
        </p:nvPicPr>
        <p:blipFill>
          <a:blip r:embed="rId5"/>
          <a:srcRect/>
          <a:stretch>
            <a:fillRect/>
          </a:stretch>
        </p:blipFill>
        <p:spPr bwMode="auto">
          <a:xfrm>
            <a:off x="5562600" y="5686425"/>
            <a:ext cx="1066800" cy="1171575"/>
          </a:xfrm>
          <a:prstGeom prst="rect">
            <a:avLst/>
          </a:prstGeom>
          <a:noFill/>
          <a:ln w="9525">
            <a:noFill/>
            <a:miter lim="800000"/>
            <a:headEnd/>
            <a:tailEnd/>
          </a:ln>
        </p:spPr>
      </p:pic>
      <p:sp>
        <p:nvSpPr>
          <p:cNvPr id="30" name="Title 1">
            <a:extLst>
              <a:ext uri="{FF2B5EF4-FFF2-40B4-BE49-F238E27FC236}">
                <a16:creationId xmlns:a16="http://schemas.microsoft.com/office/drawing/2014/main" id="{4D0072C8-8227-466E-AF88-DB66507C5FB9}"/>
              </a:ext>
            </a:extLst>
          </p:cNvPr>
          <p:cNvSpPr txBox="1">
            <a:spLocks/>
          </p:cNvSpPr>
          <p:nvPr/>
        </p:nvSpPr>
        <p:spPr bwMode="auto">
          <a:xfrm>
            <a:off x="4953000" y="1828800"/>
            <a:ext cx="2133600" cy="573088"/>
          </a:xfrm>
          <a:prstGeom prst="rect">
            <a:avLst/>
          </a:prstGeom>
          <a:noFill/>
          <a:ln w="9525">
            <a:noFill/>
            <a:miter lim="800000"/>
            <a:headEnd/>
            <a:tailEnd/>
          </a:ln>
        </p:spPr>
        <p:txBody>
          <a:bodyPr anchor="ctr"/>
          <a:lstStyle/>
          <a:p>
            <a:pPr algn="ctr" eaLnBrk="0" hangingPunct="0">
              <a:defRPr/>
            </a:pPr>
            <a:r>
              <a:rPr lang="en-US"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Partitions</a:t>
            </a:r>
            <a:endParaRPr lang="en-CA" altLang="en-US" b="1" kern="0" dirty="0">
              <a:solidFill>
                <a:srgbClr val="FF0000"/>
              </a:solidFill>
              <a:effectLst>
                <a:outerShdw blurRad="38100" dist="38100" dir="2700000" algn="tl">
                  <a:srgbClr val="000000">
                    <a:alpha val="43137"/>
                  </a:srgbClr>
                </a:outerShdw>
              </a:effectLst>
              <a:latin typeface="Times New Roman" panose="02020603050405020304" pitchFamily="18" charset="0"/>
              <a:ea typeface="宋体" charset="-122"/>
              <a:cs typeface="Times New Roman" panose="02020603050405020304" pitchFamily="18" charset="0"/>
            </a:endParaRPr>
          </a:p>
        </p:txBody>
      </p:sp>
      <p:grpSp>
        <p:nvGrpSpPr>
          <p:cNvPr id="17" name="Group 16">
            <a:extLst>
              <a:ext uri="{FF2B5EF4-FFF2-40B4-BE49-F238E27FC236}">
                <a16:creationId xmlns:a16="http://schemas.microsoft.com/office/drawing/2014/main" id="{B8C82CFD-2B3C-4E37-B22D-E7DCA5269966}"/>
              </a:ext>
            </a:extLst>
          </p:cNvPr>
          <p:cNvGrpSpPr/>
          <p:nvPr/>
        </p:nvGrpSpPr>
        <p:grpSpPr>
          <a:xfrm>
            <a:off x="3582989" y="3733800"/>
            <a:ext cx="5180011" cy="2514600"/>
            <a:chOff x="3582989" y="3733800"/>
            <a:chExt cx="5180011" cy="2514600"/>
          </a:xfrm>
        </p:grpSpPr>
        <p:sp>
          <p:nvSpPr>
            <p:cNvPr id="19" name="Title 1"/>
            <p:cNvSpPr txBox="1">
              <a:spLocks/>
            </p:cNvSpPr>
            <p:nvPr/>
          </p:nvSpPr>
          <p:spPr bwMode="auto">
            <a:xfrm>
              <a:off x="6400800" y="4281488"/>
              <a:ext cx="2133600" cy="609600"/>
            </a:xfrm>
            <a:prstGeom prst="rect">
              <a:avLst/>
            </a:prstGeom>
            <a:noFill/>
            <a:ln w="9525">
              <a:noFill/>
              <a:miter lim="800000"/>
              <a:headEnd/>
              <a:tailEnd/>
            </a:ln>
          </p:spPr>
          <p:txBody>
            <a:bodyPr anchor="ctr"/>
            <a:lstStyle/>
            <a:p>
              <a:pPr algn="ctr" eaLnBrk="0" hangingPunct="0">
                <a:defRPr/>
              </a:pPr>
              <a:r>
                <a:rPr lang="en-US"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Partition</a:t>
              </a:r>
              <a:endParaRPr lang="en-CA" altLang="en-US" b="1" kern="0" dirty="0">
                <a:solidFill>
                  <a:srgbClr val="FF0000"/>
                </a:solidFill>
                <a:effectLst>
                  <a:outerShdw blurRad="38100" dist="38100" dir="2700000" algn="tl">
                    <a:srgbClr val="000000">
                      <a:alpha val="43137"/>
                    </a:srgbClr>
                  </a:outerShdw>
                </a:effectLst>
                <a:latin typeface="Times New Roman" panose="02020603050405020304" pitchFamily="18" charset="0"/>
                <a:ea typeface="宋体" charset="-122"/>
                <a:cs typeface="Times New Roman" panose="02020603050405020304" pitchFamily="18" charset="0"/>
              </a:endParaRPr>
            </a:p>
          </p:txBody>
        </p:sp>
        <p:sp>
          <p:nvSpPr>
            <p:cNvPr id="21" name="Title 1"/>
            <p:cNvSpPr txBox="1">
              <a:spLocks/>
            </p:cNvSpPr>
            <p:nvPr/>
          </p:nvSpPr>
          <p:spPr bwMode="auto">
            <a:xfrm>
              <a:off x="6553200" y="5410200"/>
              <a:ext cx="2209800" cy="838200"/>
            </a:xfrm>
            <a:prstGeom prst="rect">
              <a:avLst/>
            </a:prstGeom>
            <a:noFill/>
            <a:ln w="9525">
              <a:noFill/>
              <a:miter lim="800000"/>
              <a:headEnd/>
              <a:tailEnd/>
            </a:ln>
          </p:spPr>
          <p:txBody>
            <a:bodyPr anchor="ctr"/>
            <a:lstStyle/>
            <a:p>
              <a:pPr algn="ctr" eaLnBrk="0" hangingPunct="0">
                <a:defRPr/>
              </a:pPr>
              <a:r>
                <a:rPr lang="en-US" sz="2000" b="1" kern="0" dirty="0">
                  <a:latin typeface="Times New Roman" panose="02020603050405020304" pitchFamily="18" charset="0"/>
                  <a:cs typeface="Times New Roman" panose="02020603050405020304" pitchFamily="18" charset="0"/>
                </a:rPr>
                <a:t>A partition formatted with a FAT file system</a:t>
              </a:r>
              <a:endParaRPr lang="en-CA" altLang="en-US" sz="2000" b="1" kern="0" dirty="0">
                <a:solidFill>
                  <a:srgbClr val="FF0000"/>
                </a:solidFill>
                <a:latin typeface="Times New Roman" panose="02020603050405020304" pitchFamily="18" charset="0"/>
                <a:ea typeface="宋体" charset="-122"/>
                <a:cs typeface="Times New Roman" panose="02020603050405020304" pitchFamily="18" charset="0"/>
              </a:endParaRPr>
            </a:p>
          </p:txBody>
        </p:sp>
        <p:cxnSp>
          <p:nvCxnSpPr>
            <p:cNvPr id="33" name="Straight Connector 6">
              <a:extLst>
                <a:ext uri="{FF2B5EF4-FFF2-40B4-BE49-F238E27FC236}">
                  <a16:creationId xmlns:a16="http://schemas.microsoft.com/office/drawing/2014/main" id="{7E49BB79-E12A-45EC-B1CB-D9C4F37B65F7}"/>
                </a:ext>
              </a:extLst>
            </p:cNvPr>
            <p:cNvCxnSpPr>
              <a:cxnSpLocks noChangeShapeType="1"/>
            </p:cNvCxnSpPr>
            <p:nvPr/>
          </p:nvCxnSpPr>
          <p:spPr bwMode="auto">
            <a:xfrm flipH="1" flipV="1">
              <a:off x="3582989" y="3760788"/>
              <a:ext cx="3046412" cy="925512"/>
            </a:xfrm>
            <a:prstGeom prst="line">
              <a:avLst/>
            </a:prstGeom>
            <a:noFill/>
            <a:ln w="47625" algn="ctr">
              <a:solidFill>
                <a:schemeClr val="tx1"/>
              </a:solidFill>
              <a:prstDash val="dash"/>
              <a:round/>
              <a:headEnd type="triangle" w="med" len="med"/>
              <a:tailEnd/>
            </a:ln>
          </p:spPr>
        </p:cxnSp>
        <p:cxnSp>
          <p:nvCxnSpPr>
            <p:cNvPr id="36" name="Straight Connector 6">
              <a:extLst>
                <a:ext uri="{FF2B5EF4-FFF2-40B4-BE49-F238E27FC236}">
                  <a16:creationId xmlns:a16="http://schemas.microsoft.com/office/drawing/2014/main" id="{346A8B09-39D4-484B-94FD-4FB90897C86F}"/>
                </a:ext>
              </a:extLst>
            </p:cNvPr>
            <p:cNvCxnSpPr>
              <a:cxnSpLocks noChangeShapeType="1"/>
            </p:cNvCxnSpPr>
            <p:nvPr/>
          </p:nvCxnSpPr>
          <p:spPr bwMode="auto">
            <a:xfrm flipH="1" flipV="1">
              <a:off x="6248400" y="3733800"/>
              <a:ext cx="2362200" cy="990600"/>
            </a:xfrm>
            <a:prstGeom prst="line">
              <a:avLst/>
            </a:prstGeom>
            <a:noFill/>
            <a:ln w="47625" algn="ctr">
              <a:solidFill>
                <a:schemeClr val="tx1"/>
              </a:solidFill>
              <a:prstDash val="dash"/>
              <a:round/>
              <a:headEnd type="triangle" w="med" len="med"/>
              <a:tailEnd/>
            </a:ln>
          </p:spPr>
        </p:cxnSp>
      </p:grpSp>
      <p:pic>
        <p:nvPicPr>
          <p:cNvPr id="1026" name="Picture 2" descr="Image result for please note">
            <a:extLst>
              <a:ext uri="{FF2B5EF4-FFF2-40B4-BE49-F238E27FC236}">
                <a16:creationId xmlns:a16="http://schemas.microsoft.com/office/drawing/2014/main" id="{C249D514-580E-4DB9-B05B-010F3101C8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111" y="414328"/>
            <a:ext cx="1068387" cy="10355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3.33333E-6 -1.96532E-6 L 0.04166 0.23307 " pathEditMode="relative" rAng="0" ptsTypes="AA">
                                      <p:cBhvr>
                                        <p:cTn id="6" dur="2000" fill="hold"/>
                                        <p:tgtEl>
                                          <p:spTgt spid="18"/>
                                        </p:tgtEl>
                                        <p:attrNameLst>
                                          <p:attrName>ppt_x</p:attrName>
                                          <p:attrName>ppt_y</p:attrName>
                                        </p:attrNameLst>
                                      </p:cBhvr>
                                      <p:rCtr x="2100" y="11700"/>
                                    </p:animMotion>
                                  </p:childTnLst>
                                </p:cTn>
                              </p:par>
                            </p:childTnLst>
                          </p:cTn>
                        </p:par>
                        <p:par>
                          <p:cTn id="7" fill="hold">
                            <p:stCondLst>
                              <p:cond delay="2000"/>
                            </p:stCondLst>
                            <p:childTnLst>
                              <p:par>
                                <p:cTn id="8" presetID="5" presetClass="entr" presetSubtype="1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checkerboard(across)">
                                      <p:cBhvr>
                                        <p:cTn id="10" dur="500"/>
                                        <p:tgtEl>
                                          <p:spTgt spid="20"/>
                                        </p:tgtEl>
                                      </p:cBhvr>
                                    </p:animEffect>
                                  </p:childTnLst>
                                </p:cTn>
                              </p:par>
                            </p:childTnLst>
                          </p:cTn>
                        </p:par>
                        <p:par>
                          <p:cTn id="11" fill="hold">
                            <p:stCondLst>
                              <p:cond delay="2500"/>
                            </p:stCondLst>
                            <p:childTnLst>
                              <p:par>
                                <p:cTn id="12" presetID="2" presetClass="entr" presetSubtype="4"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ppt_x"/>
                                          </p:val>
                                        </p:tav>
                                        <p:tav tm="100000">
                                          <p:val>
                                            <p:strVal val="#ppt_x"/>
                                          </p:val>
                                        </p:tav>
                                      </p:tavLst>
                                    </p:anim>
                                    <p:anim calcmode="lin" valueType="num">
                                      <p:cBhvr additive="base">
                                        <p:cTn id="1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checkerboard(across)">
                                      <p:cBhvr>
                                        <p:cTn id="20" dur="500"/>
                                        <p:tgtEl>
                                          <p:spTgt spid="23"/>
                                        </p:tgtEl>
                                      </p:cBhvr>
                                    </p:animEffect>
                                  </p:childTnLst>
                                </p:cTn>
                              </p:par>
                              <p:par>
                                <p:cTn id="21" presetID="5" presetClass="entr" presetSubtype="1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checkerboard(across)">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CE71D3-0FF1-4087-AAD3-D79FCD3A0BB9}"/>
              </a:ext>
            </a:extLst>
          </p:cNvPr>
          <p:cNvSpPr>
            <a:spLocks noGrp="1"/>
          </p:cNvSpPr>
          <p:nvPr>
            <p:ph type="sldNum" sz="quarter" idx="12"/>
          </p:nvPr>
        </p:nvSpPr>
        <p:spPr/>
        <p:txBody>
          <a:bodyPr/>
          <a:lstStyle/>
          <a:p>
            <a:pPr>
              <a:defRPr/>
            </a:pPr>
            <a:fld id="{FCC5876B-A3BC-48BF-9710-C9C11EEB7A36}" type="slidenum">
              <a:rPr lang="zh-CN" altLang="en-US" smtClean="0"/>
              <a:pPr>
                <a:defRPr/>
              </a:pPr>
              <a:t>60</a:t>
            </a:fld>
            <a:endParaRPr lang="en-US" altLang="zh-CN"/>
          </a:p>
        </p:txBody>
      </p:sp>
      <p:pic>
        <p:nvPicPr>
          <p:cNvPr id="4" name="Picture 2" descr="http://www.deviantart.com/download/75529904/Case_Study___Stuck_in_Anime_by_ArtistsHospital.jpg">
            <a:extLst>
              <a:ext uri="{FF2B5EF4-FFF2-40B4-BE49-F238E27FC236}">
                <a16:creationId xmlns:a16="http://schemas.microsoft.com/office/drawing/2014/main" id="{3716D222-30EB-4E3D-9B02-8C5127647718}"/>
              </a:ext>
            </a:extLst>
          </p:cNvPr>
          <p:cNvPicPr>
            <a:picLocks noChangeAspect="1" noChangeArrowheads="1"/>
          </p:cNvPicPr>
          <p:nvPr/>
        </p:nvPicPr>
        <p:blipFill>
          <a:blip r:embed="rId3" cstate="print"/>
          <a:srcRect/>
          <a:stretch>
            <a:fillRect/>
          </a:stretch>
        </p:blipFill>
        <p:spPr bwMode="auto">
          <a:xfrm>
            <a:off x="0" y="0"/>
            <a:ext cx="1295400" cy="921353"/>
          </a:xfrm>
          <a:prstGeom prst="rect">
            <a:avLst/>
          </a:prstGeom>
          <a:noFill/>
        </p:spPr>
      </p:pic>
      <p:sp>
        <p:nvSpPr>
          <p:cNvPr id="5" name="Rectangle 2">
            <a:extLst>
              <a:ext uri="{FF2B5EF4-FFF2-40B4-BE49-F238E27FC236}">
                <a16:creationId xmlns:a16="http://schemas.microsoft.com/office/drawing/2014/main" id="{2EDC9ABE-87F5-4B25-967A-B1C2411AF1E9}"/>
              </a:ext>
            </a:extLst>
          </p:cNvPr>
          <p:cNvSpPr txBox="1">
            <a:spLocks noChangeArrowheads="1"/>
          </p:cNvSpPr>
          <p:nvPr/>
        </p:nvSpPr>
        <p:spPr bwMode="auto">
          <a:xfrm>
            <a:off x="1295400" y="76200"/>
            <a:ext cx="78486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Keyword Searching Forensic Technique (cont’d)</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8" name="Picture 7">
            <a:extLst>
              <a:ext uri="{FF2B5EF4-FFF2-40B4-BE49-F238E27FC236}">
                <a16:creationId xmlns:a16="http://schemas.microsoft.com/office/drawing/2014/main" id="{5A99FD09-5616-4BD4-BBC7-D6853F7BC5BD}"/>
              </a:ext>
            </a:extLst>
          </p:cNvPr>
          <p:cNvPicPr>
            <a:picLocks noChangeAspect="1"/>
          </p:cNvPicPr>
          <p:nvPr/>
        </p:nvPicPr>
        <p:blipFill>
          <a:blip r:embed="rId4"/>
          <a:stretch>
            <a:fillRect/>
          </a:stretch>
        </p:blipFill>
        <p:spPr>
          <a:xfrm>
            <a:off x="1066800" y="1219200"/>
            <a:ext cx="7447844" cy="752531"/>
          </a:xfrm>
          <a:prstGeom prst="rect">
            <a:avLst/>
          </a:prstGeom>
        </p:spPr>
      </p:pic>
      <p:sp>
        <p:nvSpPr>
          <p:cNvPr id="9" name="Text Box 5">
            <a:extLst>
              <a:ext uri="{FF2B5EF4-FFF2-40B4-BE49-F238E27FC236}">
                <a16:creationId xmlns:a16="http://schemas.microsoft.com/office/drawing/2014/main" id="{DE53D71A-14D2-40BC-B470-7E3DAC8B275B}"/>
              </a:ext>
            </a:extLst>
          </p:cNvPr>
          <p:cNvSpPr txBox="1">
            <a:spLocks noChangeArrowheads="1"/>
          </p:cNvSpPr>
          <p:nvPr/>
        </p:nvSpPr>
        <p:spPr bwMode="auto">
          <a:xfrm>
            <a:off x="1524000" y="2043466"/>
            <a:ext cx="2514600" cy="461665"/>
          </a:xfrm>
          <a:prstGeom prst="rect">
            <a:avLst/>
          </a:prstGeom>
          <a:noFill/>
          <a:ln w="9525">
            <a:noFill/>
            <a:miter lim="800000"/>
            <a:headEnd/>
            <a:tailEnd/>
          </a:ln>
        </p:spPr>
        <p:txBody>
          <a:bodyPr wrap="square">
            <a:spAutoFit/>
          </a:bodyPr>
          <a:lstStyle/>
          <a:p>
            <a:pPr algn="ctr">
              <a:spcBef>
                <a:spcPct val="0"/>
              </a:spcBef>
              <a:buClrTx/>
              <a:buSzTx/>
              <a:buFontTx/>
              <a:buNone/>
            </a:pPr>
            <a:r>
              <a:rPr lang="en-US" b="1" dirty="0">
                <a:solidFill>
                  <a:schemeClr val="accent2"/>
                </a:solidFill>
                <a:latin typeface="Times New Roman" panose="02020603050405020304" pitchFamily="18" charset="0"/>
                <a:cs typeface="Times New Roman" panose="02020603050405020304" pitchFamily="18" charset="0"/>
              </a:rPr>
              <a:t>138919/512=271.3</a:t>
            </a:r>
          </a:p>
        </p:txBody>
      </p:sp>
      <p:sp>
        <p:nvSpPr>
          <p:cNvPr id="10" name="Text Box 5">
            <a:extLst>
              <a:ext uri="{FF2B5EF4-FFF2-40B4-BE49-F238E27FC236}">
                <a16:creationId xmlns:a16="http://schemas.microsoft.com/office/drawing/2014/main" id="{8CE2D9EF-8A22-4629-ACAF-CCF6383A9504}"/>
              </a:ext>
            </a:extLst>
          </p:cNvPr>
          <p:cNvSpPr txBox="1">
            <a:spLocks noChangeArrowheads="1"/>
          </p:cNvSpPr>
          <p:nvPr/>
        </p:nvSpPr>
        <p:spPr bwMode="auto">
          <a:xfrm>
            <a:off x="4876800" y="2052935"/>
            <a:ext cx="2514600" cy="461665"/>
          </a:xfrm>
          <a:prstGeom prst="rect">
            <a:avLst/>
          </a:prstGeom>
          <a:noFill/>
          <a:ln w="9525">
            <a:noFill/>
            <a:miter lim="800000"/>
            <a:headEnd/>
            <a:tailEnd/>
          </a:ln>
        </p:spPr>
        <p:txBody>
          <a:bodyPr wrap="square">
            <a:spAutoFit/>
          </a:bodyPr>
          <a:lstStyle/>
          <a:p>
            <a:pPr algn="ctr">
              <a:spcBef>
                <a:spcPct val="0"/>
              </a:spcBef>
              <a:buClrTx/>
              <a:buSzTx/>
              <a:buFontTx/>
              <a:buNone/>
            </a:pPr>
            <a:r>
              <a:rPr lang="en-US" b="1" dirty="0">
                <a:solidFill>
                  <a:schemeClr val="accent2"/>
                </a:solidFill>
                <a:latin typeface="Times New Roman" panose="02020603050405020304" pitchFamily="18" charset="0"/>
                <a:cs typeface="Times New Roman" panose="02020603050405020304" pitchFamily="18" charset="0"/>
              </a:rPr>
              <a:t>Sector 271</a:t>
            </a:r>
          </a:p>
        </p:txBody>
      </p:sp>
      <p:pic>
        <p:nvPicPr>
          <p:cNvPr id="3" name="Picture 2">
            <a:extLst>
              <a:ext uri="{FF2B5EF4-FFF2-40B4-BE49-F238E27FC236}">
                <a16:creationId xmlns:a16="http://schemas.microsoft.com/office/drawing/2014/main" id="{BB1EE8E6-F14F-4E05-B460-9BCCE0AFBE3B}"/>
              </a:ext>
            </a:extLst>
          </p:cNvPr>
          <p:cNvPicPr>
            <a:picLocks noChangeAspect="1"/>
          </p:cNvPicPr>
          <p:nvPr/>
        </p:nvPicPr>
        <p:blipFill>
          <a:blip r:embed="rId5"/>
          <a:stretch>
            <a:fillRect/>
          </a:stretch>
        </p:blipFill>
        <p:spPr>
          <a:xfrm>
            <a:off x="1075266" y="2787147"/>
            <a:ext cx="7382933" cy="2905413"/>
          </a:xfrm>
          <a:prstGeom prst="rect">
            <a:avLst/>
          </a:prstGeom>
        </p:spPr>
      </p:pic>
      <p:grpSp>
        <p:nvGrpSpPr>
          <p:cNvPr id="13" name="Group 12">
            <a:extLst>
              <a:ext uri="{FF2B5EF4-FFF2-40B4-BE49-F238E27FC236}">
                <a16:creationId xmlns:a16="http://schemas.microsoft.com/office/drawing/2014/main" id="{812D038A-05EF-49C2-810F-A8D02B470C74}"/>
              </a:ext>
            </a:extLst>
          </p:cNvPr>
          <p:cNvGrpSpPr/>
          <p:nvPr/>
        </p:nvGrpSpPr>
        <p:grpSpPr>
          <a:xfrm>
            <a:off x="914400" y="5486400"/>
            <a:ext cx="1866900" cy="914400"/>
            <a:chOff x="914400" y="5486400"/>
            <a:chExt cx="1866900" cy="914400"/>
          </a:xfrm>
        </p:grpSpPr>
        <p:sp>
          <p:nvSpPr>
            <p:cNvPr id="6" name="Rectangle 5">
              <a:extLst>
                <a:ext uri="{FF2B5EF4-FFF2-40B4-BE49-F238E27FC236}">
                  <a16:creationId xmlns:a16="http://schemas.microsoft.com/office/drawing/2014/main" id="{E50A0FAA-F3D2-4075-9DE2-A65F77FD9E63}"/>
                </a:ext>
              </a:extLst>
            </p:cNvPr>
            <p:cNvSpPr/>
            <p:nvPr/>
          </p:nvSpPr>
          <p:spPr bwMode="auto">
            <a:xfrm>
              <a:off x="914400" y="5486400"/>
              <a:ext cx="762000" cy="282360"/>
            </a:xfrm>
            <a:prstGeom prst="rect">
              <a:avLst/>
            </a:prstGeom>
            <a:noFill/>
            <a:ln w="476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US" sz="2400" b="0" i="0" u="none" strike="noStrike" cap="none" normalizeH="0" baseline="0">
                <a:ln>
                  <a:noFill/>
                </a:ln>
                <a:solidFill>
                  <a:schemeClr val="tx1"/>
                </a:solidFill>
                <a:effectLst/>
                <a:latin typeface="Comic Sans MS" pitchFamily="66" charset="0"/>
              </a:endParaRPr>
            </a:p>
          </p:txBody>
        </p:sp>
        <p:cxnSp>
          <p:nvCxnSpPr>
            <p:cNvPr id="11" name="Straight Arrow Connector 10">
              <a:extLst>
                <a:ext uri="{FF2B5EF4-FFF2-40B4-BE49-F238E27FC236}">
                  <a16:creationId xmlns:a16="http://schemas.microsoft.com/office/drawing/2014/main" id="{778080B2-3B82-445F-830D-0BEE2B5AC480}"/>
                </a:ext>
              </a:extLst>
            </p:cNvPr>
            <p:cNvCxnSpPr>
              <a:cxnSpLocks/>
            </p:cNvCxnSpPr>
            <p:nvPr/>
          </p:nvCxnSpPr>
          <p:spPr bwMode="auto">
            <a:xfrm>
              <a:off x="1514168" y="5627580"/>
              <a:ext cx="1267132" cy="773220"/>
            </a:xfrm>
            <a:prstGeom prst="straightConnector1">
              <a:avLst/>
            </a:prstGeom>
            <a:noFill/>
            <a:ln w="66675" cap="flat" cmpd="sng" algn="ctr">
              <a:solidFill>
                <a:srgbClr val="FF0000"/>
              </a:solidFill>
              <a:prstDash val="solid"/>
              <a:round/>
              <a:headEnd type="triangle" w="med" len="med"/>
              <a:tailEnd type="none"/>
            </a:ln>
            <a:effectLst/>
          </p:spPr>
        </p:cxnSp>
      </p:grpSp>
    </p:spTree>
    <p:extLst>
      <p:ext uri="{BB962C8B-B14F-4D97-AF65-F5344CB8AC3E}">
        <p14:creationId xmlns:p14="http://schemas.microsoft.com/office/powerpoint/2010/main" val="336531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checkerboard(across)">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 presetClass="entr" presetSubtype="4"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pPr>
                <a:defRPr/>
              </a:pPr>
              <a:t>61</a:t>
            </a:fld>
            <a:endParaRPr lang="en-US" altLang="zh-CN"/>
          </a:p>
        </p:txBody>
      </p:sp>
      <p:sp>
        <p:nvSpPr>
          <p:cNvPr id="3" name="Rectangle 2"/>
          <p:cNvSpPr txBox="1">
            <a:spLocks noChangeArrowheads="1"/>
          </p:cNvSpPr>
          <p:nvPr/>
        </p:nvSpPr>
        <p:spPr bwMode="auto">
          <a:xfrm>
            <a:off x="381000" y="2133600"/>
            <a:ext cx="8070850" cy="1600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Recovering Deleted Files based on metadata in FAT File System</a:t>
            </a:r>
            <a:endParaRPr kumimoji="0" lang="en-US" sz="3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4" name="Picture 2" descr="http://www.deviantart.com/download/75529904/Case_Study___Stuck_in_Anime_by_ArtistsHospital.jpg"/>
          <p:cNvPicPr>
            <a:picLocks noChangeAspect="1" noChangeArrowheads="1"/>
          </p:cNvPicPr>
          <p:nvPr/>
        </p:nvPicPr>
        <p:blipFill>
          <a:blip r:embed="rId3" cstate="print"/>
          <a:srcRect/>
          <a:stretch>
            <a:fillRect/>
          </a:stretch>
        </p:blipFill>
        <p:spPr bwMode="auto">
          <a:xfrm>
            <a:off x="0" y="0"/>
            <a:ext cx="2227522" cy="1584325"/>
          </a:xfrm>
          <a:prstGeom prst="rect">
            <a:avLst/>
          </a:prstGeom>
          <a:noFill/>
        </p:spPr>
      </p:pic>
      <p:pic>
        <p:nvPicPr>
          <p:cNvPr id="176130" name="Picture 2" descr="http://www.binarymedic.com/wp-content/uploads/2009/11/Recover-Deleted-Files.jpg"/>
          <p:cNvPicPr>
            <a:picLocks noChangeAspect="1" noChangeArrowheads="1"/>
          </p:cNvPicPr>
          <p:nvPr/>
        </p:nvPicPr>
        <p:blipFill>
          <a:blip r:embed="rId4"/>
          <a:srcRect/>
          <a:stretch>
            <a:fillRect/>
          </a:stretch>
        </p:blipFill>
        <p:spPr bwMode="auto">
          <a:xfrm>
            <a:off x="2743200" y="3733800"/>
            <a:ext cx="2895600" cy="1808273"/>
          </a:xfrm>
          <a:prstGeom prst="rect">
            <a:avLst/>
          </a:prstGeom>
          <a:noFill/>
        </p:spPr>
      </p:pic>
      <p:sp>
        <p:nvSpPr>
          <p:cNvPr id="6" name="Rectangle 2"/>
          <p:cNvSpPr txBox="1">
            <a:spLocks noChangeArrowheads="1"/>
          </p:cNvSpPr>
          <p:nvPr/>
        </p:nvSpPr>
        <p:spPr bwMode="auto">
          <a:xfrm>
            <a:off x="6165850" y="5943600"/>
            <a:ext cx="25146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hex editor</a:t>
            </a:r>
          </a:p>
        </p:txBody>
      </p:sp>
      <p:pic>
        <p:nvPicPr>
          <p:cNvPr id="7" name="Picture 4" descr="http://www.islandnet.com/~rcarr/TOOLS_button.jpg"/>
          <p:cNvPicPr>
            <a:picLocks noChangeAspect="1" noChangeArrowheads="1"/>
          </p:cNvPicPr>
          <p:nvPr/>
        </p:nvPicPr>
        <p:blipFill>
          <a:blip r:embed="rId5" cstate="print"/>
          <a:srcRect/>
          <a:stretch>
            <a:fillRect/>
          </a:stretch>
        </p:blipFill>
        <p:spPr bwMode="auto">
          <a:xfrm>
            <a:off x="6165850" y="5008673"/>
            <a:ext cx="2286000" cy="1066800"/>
          </a:xfrm>
          <a:prstGeom prst="rect">
            <a:avLst/>
          </a:prstGeom>
          <a:noFill/>
        </p:spPr>
      </p:pic>
    </p:spTree>
    <p:extLst>
      <p:ext uri="{BB962C8B-B14F-4D97-AF65-F5344CB8AC3E}">
        <p14:creationId xmlns:p14="http://schemas.microsoft.com/office/powerpoint/2010/main" val="4055884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76200"/>
            <a:ext cx="8305800" cy="1143000"/>
          </a:xfrm>
        </p:spPr>
        <p:txBody>
          <a:bodyPr/>
          <a:lstStyle/>
          <a:p>
            <a:pPr algn="ct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What happen to the directory entry structures, clusters, and FAT structure after file deletion</a:t>
            </a:r>
          </a:p>
        </p:txBody>
      </p:sp>
      <p:sp>
        <p:nvSpPr>
          <p:cNvPr id="5"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62</a:t>
            </a:fld>
            <a:endParaRPr lang="en-US"/>
          </a:p>
        </p:txBody>
      </p:sp>
      <p:pic>
        <p:nvPicPr>
          <p:cNvPr id="98306" name="Picture 2"/>
          <p:cNvPicPr>
            <a:picLocks noChangeAspect="1" noChangeArrowheads="1"/>
          </p:cNvPicPr>
          <p:nvPr/>
        </p:nvPicPr>
        <p:blipFill>
          <a:blip r:embed="rId3"/>
          <a:srcRect/>
          <a:stretch>
            <a:fillRect/>
          </a:stretch>
        </p:blipFill>
        <p:spPr bwMode="auto">
          <a:xfrm>
            <a:off x="0" y="1524000"/>
            <a:ext cx="7543799" cy="5181600"/>
          </a:xfrm>
          <a:prstGeom prst="rect">
            <a:avLst/>
          </a:prstGeom>
          <a:noFill/>
          <a:ln w="9525">
            <a:noFill/>
            <a:miter lim="800000"/>
            <a:headEnd/>
            <a:tailEnd/>
          </a:ln>
          <a:effectLst/>
        </p:spPr>
      </p:pic>
      <p:sp>
        <p:nvSpPr>
          <p:cNvPr id="6" name="Cloud Callout 5"/>
          <p:cNvSpPr/>
          <p:nvPr/>
        </p:nvSpPr>
        <p:spPr bwMode="auto">
          <a:xfrm>
            <a:off x="4724400" y="609600"/>
            <a:ext cx="4267200" cy="1077575"/>
          </a:xfrm>
          <a:prstGeom prst="cloudCallout">
            <a:avLst>
              <a:gd name="adj1" fmla="val -6874"/>
              <a:gd name="adj2" fmla="val 204992"/>
            </a:avLst>
          </a:prstGeom>
          <a:solidFill>
            <a:schemeClr val="accent1"/>
          </a:solid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en-US" sz="2000" b="1" dirty="0">
                <a:solidFill>
                  <a:srgbClr val="FF0000"/>
                </a:solidFill>
                <a:effectLst>
                  <a:outerShdw blurRad="38100" dist="38100" dir="2700000" algn="tl">
                    <a:srgbClr val="000000">
                      <a:alpha val="43137"/>
                    </a:srgbClr>
                  </a:outerShdw>
                </a:effectLst>
              </a:rPr>
              <a:t>wipe out all FAT entries</a:t>
            </a:r>
            <a:endParaRPr lang="en-CA" sz="2000" b="1" dirty="0">
              <a:solidFill>
                <a:srgbClr val="FF0000"/>
              </a:solidFill>
              <a:effectLst>
                <a:outerShdw blurRad="38100" dist="38100" dir="2700000" algn="tl">
                  <a:srgbClr val="000000">
                    <a:alpha val="43137"/>
                  </a:srgbClr>
                </a:outerShdw>
              </a:effectLst>
            </a:endParaRPr>
          </a:p>
        </p:txBody>
      </p:sp>
      <p:grpSp>
        <p:nvGrpSpPr>
          <p:cNvPr id="12" name="Group 11"/>
          <p:cNvGrpSpPr/>
          <p:nvPr/>
        </p:nvGrpSpPr>
        <p:grpSpPr>
          <a:xfrm>
            <a:off x="6857998" y="3371850"/>
            <a:ext cx="1371603" cy="609600"/>
            <a:chOff x="6857998" y="3371850"/>
            <a:chExt cx="1371603" cy="609600"/>
          </a:xfrm>
        </p:grpSpPr>
        <p:sp>
          <p:nvSpPr>
            <p:cNvPr id="7" name="Rectangle 6"/>
            <p:cNvSpPr/>
            <p:nvPr/>
          </p:nvSpPr>
          <p:spPr bwMode="auto">
            <a:xfrm>
              <a:off x="7543799" y="3371850"/>
              <a:ext cx="685801" cy="3048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0</a:t>
              </a:r>
              <a:endParaRPr kumimoji="0" lang="en-CA" sz="2400" b="0" i="0" u="none" strike="noStrike" cap="none" normalizeH="0" baseline="0" dirty="0">
                <a:ln>
                  <a:noFill/>
                </a:ln>
                <a:solidFill>
                  <a:schemeClr val="tx1"/>
                </a:solidFill>
                <a:effectLst/>
                <a:latin typeface="Comic Sans MS" pitchFamily="66" charset="0"/>
              </a:endParaRPr>
            </a:p>
          </p:txBody>
        </p:sp>
        <p:sp>
          <p:nvSpPr>
            <p:cNvPr id="8" name="Rectangle 7"/>
            <p:cNvSpPr/>
            <p:nvPr/>
          </p:nvSpPr>
          <p:spPr bwMode="auto">
            <a:xfrm>
              <a:off x="7543800" y="3676650"/>
              <a:ext cx="685801" cy="3048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400" b="0" i="0" u="none" strike="noStrike" cap="none" normalizeH="0" baseline="0" dirty="0">
                  <a:ln>
                    <a:noFill/>
                  </a:ln>
                  <a:solidFill>
                    <a:schemeClr val="tx1"/>
                  </a:solidFill>
                  <a:effectLst/>
                  <a:latin typeface="Comic Sans MS" pitchFamily="66" charset="0"/>
                </a:rPr>
                <a:t>0</a:t>
              </a:r>
              <a:endParaRPr kumimoji="0" lang="en-CA" sz="2400" b="0" i="0" u="none" strike="noStrike" cap="none" normalizeH="0" baseline="0" dirty="0">
                <a:ln>
                  <a:noFill/>
                </a:ln>
                <a:solidFill>
                  <a:schemeClr val="tx1"/>
                </a:solidFill>
                <a:effectLst/>
                <a:latin typeface="Comic Sans MS" pitchFamily="66" charset="0"/>
              </a:endParaRPr>
            </a:p>
          </p:txBody>
        </p:sp>
        <p:cxnSp>
          <p:nvCxnSpPr>
            <p:cNvPr id="10" name="Straight Arrow Connector 9"/>
            <p:cNvCxnSpPr/>
            <p:nvPr/>
          </p:nvCxnSpPr>
          <p:spPr bwMode="auto">
            <a:xfrm>
              <a:off x="6857998" y="3676650"/>
              <a:ext cx="685802" cy="1588"/>
            </a:xfrm>
            <a:prstGeom prst="straightConnector1">
              <a:avLst/>
            </a:prstGeom>
            <a:noFill/>
            <a:ln w="66675" cap="flat" cmpd="sng" algn="ctr">
              <a:solidFill>
                <a:srgbClr val="FF0000"/>
              </a:solidFill>
              <a:prstDash val="solid"/>
              <a:round/>
              <a:headEnd type="none" w="med" len="med"/>
              <a:tailEnd type="triangle"/>
            </a:ln>
            <a:effectLst/>
          </p:spPr>
        </p:cxnSp>
      </p:grpSp>
      <p:sp>
        <p:nvSpPr>
          <p:cNvPr id="16" name="Cloud Callout 15"/>
          <p:cNvSpPr/>
          <p:nvPr/>
        </p:nvSpPr>
        <p:spPr bwMode="auto">
          <a:xfrm>
            <a:off x="76200" y="4191000"/>
            <a:ext cx="4267200" cy="2483108"/>
          </a:xfrm>
          <a:prstGeom prst="cloudCallout">
            <a:avLst>
              <a:gd name="adj1" fmla="val -33508"/>
              <a:gd name="adj2" fmla="val -97198"/>
            </a:avLst>
          </a:prstGeom>
          <a:solidFill>
            <a:schemeClr val="accent1"/>
          </a:solid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en-US" sz="2000" b="1" dirty="0">
                <a:solidFill>
                  <a:srgbClr val="FF0000"/>
                </a:solidFill>
                <a:effectLst>
                  <a:outerShdw blurRad="38100" dist="38100" dir="2700000" algn="tl">
                    <a:srgbClr val="000000">
                      <a:alpha val="43137"/>
                    </a:srgbClr>
                  </a:outerShdw>
                </a:effectLst>
              </a:rPr>
              <a:t>the first character of the file name is replaced by a special character (0xE5).</a:t>
            </a:r>
            <a:endParaRPr lang="en-CA" sz="2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202367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2819400"/>
            <a:ext cx="2499361" cy="457200"/>
          </a:xfrm>
          <a:prstGeom prst="rect">
            <a:avLst/>
          </a:prstGeom>
          <a:no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First 6316 sectors</a:t>
            </a:r>
          </a:p>
        </p:txBody>
      </p:sp>
      <p:sp>
        <p:nvSpPr>
          <p:cNvPr id="7" name="Rectangle 6"/>
          <p:cNvSpPr/>
          <p:nvPr/>
        </p:nvSpPr>
        <p:spPr>
          <a:xfrm>
            <a:off x="6324600" y="2819400"/>
            <a:ext cx="2628900" cy="457200"/>
          </a:xfrm>
          <a:prstGeom prst="rect">
            <a:avLst/>
          </a:prstGeom>
          <a:no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last 240030 sectors</a:t>
            </a:r>
          </a:p>
        </p:txBody>
      </p:sp>
      <p:sp>
        <p:nvSpPr>
          <p:cNvPr id="9" name="Rectangle 8"/>
          <p:cNvSpPr/>
          <p:nvPr/>
        </p:nvSpPr>
        <p:spPr>
          <a:xfrm>
            <a:off x="2667000" y="2819400"/>
            <a:ext cx="609600" cy="457200"/>
          </a:xfrm>
          <a:prstGeom prst="rect">
            <a:avLst/>
          </a:prstGeom>
          <a:no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10" name="Straight Arrow Connector 9"/>
          <p:cNvCxnSpPr>
            <a:endCxn id="14" idx="0"/>
          </p:cNvCxnSpPr>
          <p:nvPr/>
        </p:nvCxnSpPr>
        <p:spPr bwMode="auto">
          <a:xfrm flipH="1">
            <a:off x="3009900" y="1069975"/>
            <a:ext cx="723900" cy="2816225"/>
          </a:xfrm>
          <a:prstGeom prst="straightConnector1">
            <a:avLst/>
          </a:prstGeom>
          <a:noFill/>
          <a:ln w="66675" cap="flat" cmpd="sng" algn="ctr">
            <a:solidFill>
              <a:srgbClr val="FF0000"/>
            </a:solidFill>
            <a:prstDash val="solid"/>
            <a:round/>
            <a:headEnd type="none" w="med" len="med"/>
            <a:tailEnd type="triangle"/>
          </a:ln>
          <a:effectLst/>
        </p:spPr>
      </p:cxnSp>
      <p:sp>
        <p:nvSpPr>
          <p:cNvPr id="13" name="Title 1"/>
          <p:cNvSpPr txBox="1">
            <a:spLocks/>
          </p:cNvSpPr>
          <p:nvPr/>
        </p:nvSpPr>
        <p:spPr>
          <a:xfrm>
            <a:off x="533400" y="457200"/>
            <a:ext cx="5181600" cy="612775"/>
          </a:xfrm>
          <a:prstGeom prst="rect">
            <a:avLst/>
          </a:prstGeom>
        </p:spPr>
        <p:txBody>
          <a:bodyPr vert="horz" lIns="91440" tIns="45720" rIns="91440" bIns="45720" rtlCol="0" anchor="ctr">
            <a:normAutofit fontScale="7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We only alter data in few small areas (root directory and FAT)</a:t>
            </a:r>
            <a:endParaRPr kumimoji="0" lang="en-CA"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14" name="Rectangle 13"/>
          <p:cNvSpPr/>
          <p:nvPr/>
        </p:nvSpPr>
        <p:spPr>
          <a:xfrm>
            <a:off x="2705100" y="3886200"/>
            <a:ext cx="609600" cy="457200"/>
          </a:xfrm>
          <a:prstGeom prst="rect">
            <a:avLst/>
          </a:prstGeom>
          <a:no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Rectangle 15"/>
          <p:cNvSpPr/>
          <p:nvPr/>
        </p:nvSpPr>
        <p:spPr>
          <a:xfrm>
            <a:off x="152400" y="5181600"/>
            <a:ext cx="2552700" cy="457200"/>
          </a:xfrm>
          <a:prstGeom prst="rect">
            <a:avLst/>
          </a:prstGeom>
          <a:no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First 6316 sectors</a:t>
            </a:r>
          </a:p>
        </p:txBody>
      </p:sp>
      <p:sp>
        <p:nvSpPr>
          <p:cNvPr id="17" name="Rectangle 16"/>
          <p:cNvSpPr/>
          <p:nvPr/>
        </p:nvSpPr>
        <p:spPr>
          <a:xfrm>
            <a:off x="6400800" y="5181600"/>
            <a:ext cx="2667000" cy="457200"/>
          </a:xfrm>
          <a:prstGeom prst="rect">
            <a:avLst/>
          </a:prstGeom>
          <a:no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last 240030 sectors</a:t>
            </a:r>
          </a:p>
        </p:txBody>
      </p:sp>
      <p:sp>
        <p:nvSpPr>
          <p:cNvPr id="19" name="Rectangle 18"/>
          <p:cNvSpPr/>
          <p:nvPr/>
        </p:nvSpPr>
        <p:spPr>
          <a:xfrm>
            <a:off x="2705100" y="3886200"/>
            <a:ext cx="609600" cy="457200"/>
          </a:xfrm>
          <a:prstGeom prst="rect">
            <a:avLst/>
          </a:prstGeom>
          <a:noFill/>
          <a:ln w="666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1" name="Rectangle 20"/>
          <p:cNvSpPr/>
          <p:nvPr/>
        </p:nvSpPr>
        <p:spPr>
          <a:xfrm>
            <a:off x="2743200" y="5181600"/>
            <a:ext cx="609600" cy="457200"/>
          </a:xfrm>
          <a:prstGeom prst="rect">
            <a:avLst/>
          </a:prstGeom>
          <a:noFill/>
          <a:ln w="666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2" name="灯片编号占位符 2"/>
          <p:cNvSpPr txBox="1">
            <a:spLocks noGrp="1"/>
          </p:cNvSpPr>
          <p:nvPr/>
        </p:nvSpPr>
        <p:spPr bwMode="auto">
          <a:xfrm>
            <a:off x="7994650" y="6400800"/>
            <a:ext cx="768350" cy="457200"/>
          </a:xfrm>
          <a:prstGeom prst="rect">
            <a:avLst/>
          </a:prstGeom>
          <a:noFill/>
          <a:ln w="9525">
            <a:noFill/>
            <a:miter lim="800000"/>
            <a:headEnd/>
            <a:tailEnd/>
          </a:ln>
        </p:spPr>
        <p:txBody>
          <a:bodyPr/>
          <a:lstStyle/>
          <a:p>
            <a:pPr algn="r"/>
            <a:fld id="{F7471413-BE9D-46D4-9196-66CE0FF986DF}" type="slidenum">
              <a:rPr lang="zh-CN" altLang="en-US" sz="1400"/>
              <a:pPr algn="r"/>
              <a:t>63</a:t>
            </a:fld>
            <a:endParaRPr lang="en-US" altLang="zh-CN" sz="1400" dirty="0"/>
          </a:p>
        </p:txBody>
      </p:sp>
      <p:sp>
        <p:nvSpPr>
          <p:cNvPr id="15" name="Title 1"/>
          <p:cNvSpPr txBox="1">
            <a:spLocks/>
          </p:cNvSpPr>
          <p:nvPr/>
        </p:nvSpPr>
        <p:spPr>
          <a:xfrm>
            <a:off x="365760" y="1749425"/>
            <a:ext cx="2286000" cy="612775"/>
          </a:xfrm>
          <a:prstGeom prst="rect">
            <a:avLst/>
          </a:prstGeom>
        </p:spPr>
        <p:txBody>
          <a:bodyPr vert="horz" lIns="91440" tIns="45720" rIns="91440" bIns="45720" rtlCol="0" anchor="ct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Original Image</a:t>
            </a:r>
            <a:endParaRPr kumimoji="0" lang="en-CA"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18" name="Title 1"/>
          <p:cNvSpPr txBox="1">
            <a:spLocks/>
          </p:cNvSpPr>
          <p:nvPr/>
        </p:nvSpPr>
        <p:spPr>
          <a:xfrm>
            <a:off x="380999" y="4492625"/>
            <a:ext cx="2743199" cy="61277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Modified Image</a:t>
            </a:r>
            <a:endParaRPr kumimoji="0" lang="en-CA"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pSp>
        <p:nvGrpSpPr>
          <p:cNvPr id="20" name="Group 19"/>
          <p:cNvGrpSpPr/>
          <p:nvPr/>
        </p:nvGrpSpPr>
        <p:grpSpPr>
          <a:xfrm>
            <a:off x="152400" y="2324099"/>
            <a:ext cx="8801100" cy="495301"/>
            <a:chOff x="152398" y="1013186"/>
            <a:chExt cx="1600199" cy="401275"/>
          </a:xfrm>
        </p:grpSpPr>
        <p:cxnSp>
          <p:nvCxnSpPr>
            <p:cNvPr id="22" name="Straight Arrow Connector 14"/>
            <p:cNvCxnSpPr>
              <a:cxnSpLocks noChangeShapeType="1"/>
            </p:cNvCxnSpPr>
            <p:nvPr/>
          </p:nvCxnSpPr>
          <p:spPr bwMode="auto">
            <a:xfrm rot="10800000" flipV="1">
              <a:off x="1752597" y="1013186"/>
              <a:ext cx="0" cy="401275"/>
            </a:xfrm>
            <a:prstGeom prst="straightConnector1">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3" name="Straight Arrow Connector 17"/>
            <p:cNvCxnSpPr>
              <a:cxnSpLocks noChangeShapeType="1"/>
            </p:cNvCxnSpPr>
            <p:nvPr/>
          </p:nvCxnSpPr>
          <p:spPr bwMode="auto">
            <a:xfrm rot="10800000" flipV="1">
              <a:off x="152401" y="1013186"/>
              <a:ext cx="0" cy="401275"/>
            </a:xfrm>
            <a:prstGeom prst="straightConnector1">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4" name="Straight Arrow Connector 18"/>
            <p:cNvCxnSpPr>
              <a:cxnSpLocks noChangeShapeType="1"/>
            </p:cNvCxnSpPr>
            <p:nvPr/>
          </p:nvCxnSpPr>
          <p:spPr bwMode="auto">
            <a:xfrm rot="10800000">
              <a:off x="1138498" y="1158902"/>
              <a:ext cx="614099" cy="0"/>
            </a:xfrm>
            <a:prstGeom prst="straightConnector1">
              <a:avLst/>
            </a:prstGeom>
            <a:noFill/>
            <a:ln w="66675" algn="ctr">
              <a:solidFill>
                <a:srgbClr val="FF0000"/>
              </a:solidFill>
              <a:round/>
              <a:headEnd type="triangle" w="med" len="med"/>
              <a:tailEnd/>
            </a:ln>
            <a:extLst>
              <a:ext uri="{909E8E84-426E-40DD-AFC4-6F175D3DCCD1}">
                <a14:hiddenFill xmlns:a14="http://schemas.microsoft.com/office/drawing/2010/main">
                  <a:noFill/>
                </a14:hiddenFill>
              </a:ext>
            </a:extLst>
          </p:spPr>
        </p:cxnSp>
        <p:cxnSp>
          <p:nvCxnSpPr>
            <p:cNvPr id="25" name="Straight Arrow Connector 21"/>
            <p:cNvCxnSpPr>
              <a:cxnSpLocks noChangeShapeType="1"/>
            </p:cNvCxnSpPr>
            <p:nvPr/>
          </p:nvCxnSpPr>
          <p:spPr bwMode="auto">
            <a:xfrm rot="10800000">
              <a:off x="152398" y="1158902"/>
              <a:ext cx="767626" cy="0"/>
            </a:xfrm>
            <a:prstGeom prst="straightConnector1">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grpSp>
      <p:sp>
        <p:nvSpPr>
          <p:cNvPr id="26" name="Title 1"/>
          <p:cNvSpPr txBox="1">
            <a:spLocks/>
          </p:cNvSpPr>
          <p:nvPr/>
        </p:nvSpPr>
        <p:spPr>
          <a:xfrm>
            <a:off x="2651761" y="1901825"/>
            <a:ext cx="4271190" cy="612775"/>
          </a:xfrm>
          <a:prstGeom prst="rect">
            <a:avLst/>
          </a:prstGeom>
        </p:spPr>
        <p:txBody>
          <a:bodyPr vert="horz" lIns="91440" tIns="45720" rIns="91440" bIns="45720" rtlCol="0" anchor="ctr">
            <a:normAutofit/>
          </a:bodyPr>
          <a:lstStyle/>
          <a:p>
            <a:pPr lvl="0" algn="ctr">
              <a:spcBef>
                <a:spcPct val="0"/>
              </a:spcBef>
              <a:defRPr/>
            </a:pPr>
            <a:r>
              <a:rPr lang="en-US" sz="2800" b="1" dirty="0">
                <a:solidFill>
                  <a:srgbClr val="FF0000"/>
                </a:solidFill>
                <a:latin typeface="Times New Roman" pitchFamily="18" charset="0"/>
                <a:cs typeface="Times New Roman" pitchFamily="18" charset="0"/>
              </a:rPr>
              <a:t>0-248222 (248223 sectors)</a:t>
            </a:r>
            <a:endParaRPr kumimoji="0" lang="en-CA"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1026" name="Picture 2" descr="http://thefutureofink.com/wp-content/uploads/2013/02/icon-ideas-into-action-cop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5100" y="61128"/>
            <a:ext cx="2514600" cy="140491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3276600" y="2819400"/>
            <a:ext cx="2438400" cy="457200"/>
          </a:xfrm>
          <a:prstGeom prst="rect">
            <a:avLst/>
          </a:prstGeom>
          <a:no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1875 sectors</a:t>
            </a:r>
          </a:p>
        </p:txBody>
      </p:sp>
      <p:sp>
        <p:nvSpPr>
          <p:cNvPr id="28" name="Rectangle 27"/>
          <p:cNvSpPr/>
          <p:nvPr/>
        </p:nvSpPr>
        <p:spPr>
          <a:xfrm>
            <a:off x="5715000" y="2819400"/>
            <a:ext cx="609600" cy="457200"/>
          </a:xfrm>
          <a:prstGeom prst="rect">
            <a:avLst/>
          </a:prstGeom>
          <a:no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9" name="Rectangle 28"/>
          <p:cNvSpPr/>
          <p:nvPr/>
        </p:nvSpPr>
        <p:spPr>
          <a:xfrm>
            <a:off x="5715000" y="3886200"/>
            <a:ext cx="609600" cy="457200"/>
          </a:xfrm>
          <a:prstGeom prst="rect">
            <a:avLst/>
          </a:prstGeom>
          <a:no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30" name="Rectangle 29"/>
          <p:cNvSpPr/>
          <p:nvPr/>
        </p:nvSpPr>
        <p:spPr>
          <a:xfrm>
            <a:off x="5715000" y="3886200"/>
            <a:ext cx="609600" cy="457200"/>
          </a:xfrm>
          <a:prstGeom prst="rect">
            <a:avLst/>
          </a:prstGeom>
          <a:noFill/>
          <a:ln w="666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31" name="Rectangle 2"/>
          <p:cNvSpPr>
            <a:spLocks noGrp="1" noChangeArrowheads="1"/>
          </p:cNvSpPr>
          <p:nvPr>
            <p:ph type="title"/>
          </p:nvPr>
        </p:nvSpPr>
        <p:spPr>
          <a:xfrm>
            <a:off x="1143000" y="3276600"/>
            <a:ext cx="3568156" cy="457200"/>
          </a:xfrm>
        </p:spPr>
        <p:txBody>
          <a:bodyPr/>
          <a:lstStyle/>
          <a:p>
            <a:pPr algn="ctr"/>
            <a:r>
              <a:rPr lang="en-US" sz="2400" b="1" u="none" dirty="0">
                <a:solidFill>
                  <a:schemeClr val="accent6"/>
                </a:solidFill>
                <a:latin typeface="Times New Roman" pitchFamily="18" charset="0"/>
                <a:cs typeface="Times New Roman" pitchFamily="18" charset="0"/>
              </a:rPr>
              <a:t>File Allocation Table 0</a:t>
            </a:r>
          </a:p>
        </p:txBody>
      </p:sp>
      <p:sp>
        <p:nvSpPr>
          <p:cNvPr id="32" name="Rectangle 2"/>
          <p:cNvSpPr txBox="1">
            <a:spLocks noChangeArrowheads="1"/>
          </p:cNvSpPr>
          <p:nvPr/>
        </p:nvSpPr>
        <p:spPr bwMode="auto">
          <a:xfrm>
            <a:off x="4901293" y="3276600"/>
            <a:ext cx="2185307"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400" b="1" u="none" dirty="0">
                <a:solidFill>
                  <a:schemeClr val="accent6"/>
                </a:solidFill>
                <a:latin typeface="Times New Roman" pitchFamily="18" charset="0"/>
                <a:cs typeface="Times New Roman" pitchFamily="18" charset="0"/>
              </a:rPr>
              <a:t>Root Directory</a:t>
            </a:r>
          </a:p>
        </p:txBody>
      </p:sp>
      <p:sp>
        <p:nvSpPr>
          <p:cNvPr id="33" name="Rectangle 32"/>
          <p:cNvSpPr/>
          <p:nvPr/>
        </p:nvSpPr>
        <p:spPr>
          <a:xfrm>
            <a:off x="3352800" y="5181600"/>
            <a:ext cx="2438400" cy="457200"/>
          </a:xfrm>
          <a:prstGeom prst="rect">
            <a:avLst/>
          </a:prstGeom>
          <a:no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1875 sectors</a:t>
            </a:r>
          </a:p>
        </p:txBody>
      </p:sp>
      <p:sp>
        <p:nvSpPr>
          <p:cNvPr id="34" name="Rectangle 33"/>
          <p:cNvSpPr/>
          <p:nvPr/>
        </p:nvSpPr>
        <p:spPr>
          <a:xfrm>
            <a:off x="5791200" y="5181600"/>
            <a:ext cx="609600" cy="457200"/>
          </a:xfrm>
          <a:prstGeom prst="rect">
            <a:avLst/>
          </a:prstGeom>
          <a:noFill/>
          <a:ln w="666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35" name="Straight Arrow Connector 34"/>
          <p:cNvCxnSpPr>
            <a:endCxn id="30" idx="0"/>
          </p:cNvCxnSpPr>
          <p:nvPr/>
        </p:nvCxnSpPr>
        <p:spPr bwMode="auto">
          <a:xfrm>
            <a:off x="5181600" y="763587"/>
            <a:ext cx="838200" cy="3122613"/>
          </a:xfrm>
          <a:prstGeom prst="straightConnector1">
            <a:avLst/>
          </a:prstGeom>
          <a:noFill/>
          <a:ln w="6667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63741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checkerboard(across)">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checkerboard(across)">
                                      <p:cBhvr>
                                        <p:cTn id="16" dur="500"/>
                                        <p:tgtEl>
                                          <p:spTgt spid="16"/>
                                        </p:tgtEl>
                                      </p:cBhvr>
                                    </p:animEffect>
                                  </p:childTnLst>
                                </p:cTn>
                              </p:par>
                            </p:childTnLst>
                          </p:cTn>
                        </p:par>
                        <p:par>
                          <p:cTn id="17" fill="hold">
                            <p:stCondLst>
                              <p:cond delay="500"/>
                            </p:stCondLst>
                            <p:childTnLst>
                              <p:par>
                                <p:cTn id="18" presetID="5" presetClass="entr" presetSubtype="1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checkerboard(across)">
                                      <p:cBhvr>
                                        <p:cTn id="20" dur="500"/>
                                        <p:tgtEl>
                                          <p:spTgt spid="21"/>
                                        </p:tgtEl>
                                      </p:cBhvr>
                                    </p:animEffec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childTnLst>
                                </p:cTn>
                              </p:par>
                            </p:childTnLst>
                          </p:cTn>
                        </p:par>
                        <p:par>
                          <p:cTn id="24" fill="hold">
                            <p:stCondLst>
                              <p:cond delay="1000"/>
                            </p:stCondLst>
                            <p:childTnLst>
                              <p:par>
                                <p:cTn id="25" presetID="5" presetClass="entr" presetSubtype="1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checkerboard(across)">
                                      <p:cBhvr>
                                        <p:cTn id="27" dur="500"/>
                                        <p:tgtEl>
                                          <p:spTgt spid="34"/>
                                        </p:tgtEl>
                                      </p:cBhvr>
                                    </p:animEffect>
                                  </p:childTnLst>
                                </p:cTn>
                              </p:par>
                            </p:childTnLst>
                          </p:cTn>
                        </p:par>
                        <p:par>
                          <p:cTn id="28" fill="hold">
                            <p:stCondLst>
                              <p:cond delay="1500"/>
                            </p:stCondLst>
                            <p:childTnLst>
                              <p:par>
                                <p:cTn id="29" presetID="5" presetClass="entr" presetSubtype="1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checkerboard(across)">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1" grpId="0" animBg="1"/>
      <p:bldP spid="30" grpId="0" animBg="1"/>
      <p:bldP spid="33" grpId="0" animBg="1"/>
      <p:bldP spid="3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633413" y="685800"/>
            <a:ext cx="7877175" cy="6172200"/>
          </a:xfrm>
          <a:prstGeom prst="rect">
            <a:avLst/>
          </a:prstGeom>
          <a:noFill/>
          <a:ln w="9525">
            <a:noFill/>
            <a:miter lim="800000"/>
            <a:headEnd/>
            <a:tailEnd/>
          </a:ln>
        </p:spPr>
      </p:pic>
      <p:sp>
        <p:nvSpPr>
          <p:cNvPr id="6" name="Rectangle 5"/>
          <p:cNvSpPr/>
          <p:nvPr/>
        </p:nvSpPr>
        <p:spPr>
          <a:xfrm>
            <a:off x="609600" y="4572000"/>
            <a:ext cx="6477000" cy="381000"/>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bwMode="auto">
          <a:xfrm>
            <a:off x="4421188" y="4953000"/>
            <a:ext cx="836612" cy="1588"/>
          </a:xfrm>
          <a:prstGeom prst="straightConnector1">
            <a:avLst/>
          </a:prstGeom>
          <a:noFill/>
          <a:ln w="66675" cap="flat" cmpd="sng" algn="ctr">
            <a:solidFill>
              <a:srgbClr val="0070C0"/>
            </a:solidFill>
            <a:prstDash val="solid"/>
            <a:round/>
            <a:headEnd type="none" w="med" len="med"/>
            <a:tailEnd type="none"/>
          </a:ln>
          <a:effectLst/>
        </p:spPr>
      </p:cxnSp>
      <p:sp>
        <p:nvSpPr>
          <p:cNvPr id="9" name="AutoShape 15"/>
          <p:cNvSpPr>
            <a:spLocks noChangeArrowheads="1"/>
          </p:cNvSpPr>
          <p:nvPr/>
        </p:nvSpPr>
        <p:spPr bwMode="auto">
          <a:xfrm>
            <a:off x="5638802" y="2895600"/>
            <a:ext cx="3124198" cy="914400"/>
          </a:xfrm>
          <a:prstGeom prst="wedgeRoundRectCallout">
            <a:avLst>
              <a:gd name="adj1" fmla="val -58641"/>
              <a:gd name="adj2" fmla="val 151569"/>
              <a:gd name="adj3" fmla="val 16667"/>
            </a:avLst>
          </a:prstGeom>
          <a:solidFill>
            <a:schemeClr val="accent1"/>
          </a:solidFill>
          <a:ln w="66675">
            <a:solidFill>
              <a:schemeClr val="accent2"/>
            </a:solidFill>
            <a:miter lim="800000"/>
            <a:headEnd/>
            <a:tailEnd/>
          </a:ln>
        </p:spPr>
        <p:txBody>
          <a:bodyPr/>
          <a:lstStyle/>
          <a:p>
            <a:pPr algn="ctr"/>
            <a:r>
              <a:rPr lang="en-US" dirty="0">
                <a:latin typeface="Times New Roman" pitchFamily="18" charset="0"/>
                <a:cs typeface="Times New Roman" pitchFamily="18" charset="0"/>
              </a:rPr>
              <a:t>The file size is </a:t>
            </a:r>
          </a:p>
          <a:p>
            <a:pPr algn="ctr"/>
            <a:r>
              <a:rPr lang="en-US" dirty="0">
                <a:latin typeface="Times New Roman" pitchFamily="18" charset="0"/>
                <a:cs typeface="Times New Roman" pitchFamily="18" charset="0"/>
              </a:rPr>
              <a:t>0x00001512=5394</a:t>
            </a:r>
          </a:p>
        </p:txBody>
      </p:sp>
      <p:sp>
        <p:nvSpPr>
          <p:cNvPr id="10" name="AutoShape 15"/>
          <p:cNvSpPr>
            <a:spLocks noChangeArrowheads="1"/>
          </p:cNvSpPr>
          <p:nvPr/>
        </p:nvSpPr>
        <p:spPr bwMode="auto">
          <a:xfrm>
            <a:off x="5257800" y="381000"/>
            <a:ext cx="3352798" cy="1600200"/>
          </a:xfrm>
          <a:prstGeom prst="wedgeRoundRectCallout">
            <a:avLst>
              <a:gd name="adj1" fmla="val -13639"/>
              <a:gd name="adj2" fmla="val 105053"/>
              <a:gd name="adj3" fmla="val 16667"/>
            </a:avLst>
          </a:prstGeom>
          <a:solidFill>
            <a:schemeClr val="accent1"/>
          </a:solidFill>
          <a:ln w="66675">
            <a:solidFill>
              <a:schemeClr val="accent2"/>
            </a:solidFill>
            <a:miter lim="800000"/>
            <a:headEnd/>
            <a:tailEnd/>
          </a:ln>
        </p:spPr>
        <p:txBody>
          <a:bodyPr/>
          <a:lstStyle/>
          <a:p>
            <a:pPr algn="ctr"/>
            <a:r>
              <a:rPr lang="en-US" dirty="0">
                <a:latin typeface="Times New Roman" pitchFamily="18" charset="0"/>
                <a:cs typeface="Times New Roman" pitchFamily="18" charset="0"/>
              </a:rPr>
              <a:t>How many clusters are allocated to this file? (if the cluster size is 4096)</a:t>
            </a:r>
          </a:p>
        </p:txBody>
      </p:sp>
      <p:cxnSp>
        <p:nvCxnSpPr>
          <p:cNvPr id="11" name="Straight Arrow Connector 10"/>
          <p:cNvCxnSpPr/>
          <p:nvPr/>
        </p:nvCxnSpPr>
        <p:spPr bwMode="auto">
          <a:xfrm>
            <a:off x="3962400" y="4953000"/>
            <a:ext cx="304800" cy="1588"/>
          </a:xfrm>
          <a:prstGeom prst="straightConnector1">
            <a:avLst/>
          </a:prstGeom>
          <a:noFill/>
          <a:ln w="66675" cap="flat" cmpd="sng" algn="ctr">
            <a:solidFill>
              <a:srgbClr val="0070C0"/>
            </a:solidFill>
            <a:prstDash val="solid"/>
            <a:round/>
            <a:headEnd type="none" w="med" len="med"/>
            <a:tailEnd type="none"/>
          </a:ln>
          <a:effectLst/>
        </p:spPr>
      </p:cxnSp>
      <p:cxnSp>
        <p:nvCxnSpPr>
          <p:cNvPr id="13" name="Straight Arrow Connector 12"/>
          <p:cNvCxnSpPr/>
          <p:nvPr/>
        </p:nvCxnSpPr>
        <p:spPr bwMode="auto">
          <a:xfrm>
            <a:off x="2514600" y="4951412"/>
            <a:ext cx="304800" cy="1588"/>
          </a:xfrm>
          <a:prstGeom prst="straightConnector1">
            <a:avLst/>
          </a:prstGeom>
          <a:noFill/>
          <a:ln w="66675" cap="flat" cmpd="sng" algn="ctr">
            <a:solidFill>
              <a:srgbClr val="0070C0"/>
            </a:solidFill>
            <a:prstDash val="solid"/>
            <a:round/>
            <a:headEnd type="none" w="med" len="med"/>
            <a:tailEnd type="none"/>
          </a:ln>
          <a:effectLst/>
        </p:spPr>
      </p:cxnSp>
      <p:sp>
        <p:nvSpPr>
          <p:cNvPr id="14" name="AutoShape 15"/>
          <p:cNvSpPr>
            <a:spLocks noChangeArrowheads="1"/>
          </p:cNvSpPr>
          <p:nvPr/>
        </p:nvSpPr>
        <p:spPr bwMode="auto">
          <a:xfrm>
            <a:off x="762002" y="1752600"/>
            <a:ext cx="3124198" cy="1485900"/>
          </a:xfrm>
          <a:prstGeom prst="wedgeRoundRectCallout">
            <a:avLst>
              <a:gd name="adj1" fmla="val 55284"/>
              <a:gd name="adj2" fmla="val 144570"/>
              <a:gd name="adj3" fmla="val 16667"/>
            </a:avLst>
          </a:prstGeom>
          <a:solidFill>
            <a:schemeClr val="accent1"/>
          </a:solidFill>
          <a:ln w="66675">
            <a:solidFill>
              <a:schemeClr val="accent2"/>
            </a:solidFill>
            <a:miter lim="800000"/>
            <a:headEnd/>
            <a:tailEnd/>
          </a:ln>
        </p:spPr>
        <p:txBody>
          <a:bodyPr/>
          <a:lstStyle/>
          <a:p>
            <a:pPr algn="ctr"/>
            <a:r>
              <a:rPr lang="en-US" dirty="0">
                <a:latin typeface="Times New Roman" pitchFamily="18" charset="0"/>
                <a:cs typeface="Times New Roman" pitchFamily="18" charset="0"/>
              </a:rPr>
              <a:t>The first cluster address!</a:t>
            </a:r>
          </a:p>
          <a:p>
            <a:pPr algn="ctr"/>
            <a:r>
              <a:rPr lang="en-US" dirty="0">
                <a:latin typeface="Times New Roman" pitchFamily="18" charset="0"/>
                <a:cs typeface="Times New Roman" pitchFamily="18" charset="0"/>
              </a:rPr>
              <a:t>0x0161=353</a:t>
            </a:r>
          </a:p>
        </p:txBody>
      </p:sp>
      <p:sp>
        <p:nvSpPr>
          <p:cNvPr id="12" name="灯片编号占位符 2"/>
          <p:cNvSpPr txBox="1">
            <a:spLocks noGrp="1"/>
          </p:cNvSpPr>
          <p:nvPr/>
        </p:nvSpPr>
        <p:spPr bwMode="auto">
          <a:xfrm>
            <a:off x="8229600" y="6400800"/>
            <a:ext cx="768350" cy="457200"/>
          </a:xfrm>
          <a:prstGeom prst="rect">
            <a:avLst/>
          </a:prstGeom>
          <a:noFill/>
          <a:ln w="9525">
            <a:noFill/>
            <a:miter lim="800000"/>
            <a:headEnd/>
            <a:tailEnd/>
          </a:ln>
        </p:spPr>
        <p:txBody>
          <a:bodyPr/>
          <a:lstStyle/>
          <a:p>
            <a:pPr algn="r"/>
            <a:fld id="{F7471413-BE9D-46D4-9196-66CE0FF986DF}" type="slidenum">
              <a:rPr lang="zh-CN" altLang="en-US" sz="1400"/>
              <a:pPr algn="r"/>
              <a:t>64</a:t>
            </a:fld>
            <a:endParaRPr lang="en-US" altLang="zh-CN" sz="1400" dirty="0"/>
          </a:p>
        </p:txBody>
      </p:sp>
      <p:sp>
        <p:nvSpPr>
          <p:cNvPr id="16" name="Rectangle 2"/>
          <p:cNvSpPr txBox="1">
            <a:spLocks noChangeArrowheads="1"/>
          </p:cNvSpPr>
          <p:nvPr/>
        </p:nvSpPr>
        <p:spPr bwMode="auto">
          <a:xfrm>
            <a:off x="0" y="76200"/>
            <a:ext cx="2743201"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Deleted file.txt</a:t>
            </a:r>
            <a:endParaRPr kumimoji="0" lang="en-US" sz="2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30744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0-#ppt_h/2"/>
                                          </p:val>
                                        </p:tav>
                                        <p:tav tm="100000">
                                          <p:val>
                                            <p:strVal val="#ppt_y"/>
                                          </p:val>
                                        </p:tav>
                                      </p:tavLst>
                                    </p:anim>
                                  </p:childTnLst>
                                </p:cTn>
                              </p:par>
                              <p:par>
                                <p:cTn id="14" presetID="5"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heckerboard(across)">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par>
                          <p:cTn id="28" fill="hold">
                            <p:stCondLst>
                              <p:cond delay="500"/>
                            </p:stCondLst>
                            <p:childTnLst>
                              <p:par>
                                <p:cTn id="29" presetID="5" presetClass="entr" presetSubtype="1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checkerboard(across)">
                                      <p:cBhvr>
                                        <p:cTn id="31" dur="500"/>
                                        <p:tgtEl>
                                          <p:spTgt spid="13"/>
                                        </p:tgtEl>
                                      </p:cBhvr>
                                    </p:animEffect>
                                  </p:childTnLst>
                                </p:cTn>
                              </p:par>
                            </p:childTnLst>
                          </p:cTn>
                        </p:par>
                        <p:par>
                          <p:cTn id="32" fill="hold">
                            <p:stCondLst>
                              <p:cond delay="1000"/>
                            </p:stCondLst>
                            <p:childTnLst>
                              <p:par>
                                <p:cTn id="33" presetID="2" presetClass="entr" presetSubtype="1"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633413" y="381000"/>
            <a:ext cx="7877175" cy="6172200"/>
          </a:xfrm>
          <a:prstGeom prst="rect">
            <a:avLst/>
          </a:prstGeom>
          <a:noFill/>
          <a:ln w="9525">
            <a:noFill/>
            <a:miter lim="800000"/>
            <a:headEnd/>
            <a:tailEnd/>
          </a:ln>
        </p:spPr>
      </p:pic>
      <p:sp>
        <p:nvSpPr>
          <p:cNvPr id="6" name="Rectangle 5"/>
          <p:cNvSpPr/>
          <p:nvPr/>
        </p:nvSpPr>
        <p:spPr>
          <a:xfrm>
            <a:off x="609600" y="4267200"/>
            <a:ext cx="6477000" cy="381000"/>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bwMode="auto">
          <a:xfrm>
            <a:off x="4421188" y="4648200"/>
            <a:ext cx="836612" cy="1588"/>
          </a:xfrm>
          <a:prstGeom prst="straightConnector1">
            <a:avLst/>
          </a:prstGeom>
          <a:noFill/>
          <a:ln w="66675" cap="flat" cmpd="sng" algn="ctr">
            <a:solidFill>
              <a:srgbClr val="0070C0"/>
            </a:solidFill>
            <a:prstDash val="solid"/>
            <a:round/>
            <a:headEnd type="none" w="med" len="med"/>
            <a:tailEnd type="none"/>
          </a:ln>
          <a:effectLst/>
        </p:spPr>
      </p:cxnSp>
      <p:cxnSp>
        <p:nvCxnSpPr>
          <p:cNvPr id="11" name="Straight Arrow Connector 10"/>
          <p:cNvCxnSpPr/>
          <p:nvPr/>
        </p:nvCxnSpPr>
        <p:spPr bwMode="auto">
          <a:xfrm>
            <a:off x="3962400" y="4648200"/>
            <a:ext cx="304800" cy="1588"/>
          </a:xfrm>
          <a:prstGeom prst="straightConnector1">
            <a:avLst/>
          </a:prstGeom>
          <a:noFill/>
          <a:ln w="66675" cap="flat" cmpd="sng" algn="ctr">
            <a:solidFill>
              <a:srgbClr val="0070C0"/>
            </a:solidFill>
            <a:prstDash val="solid"/>
            <a:round/>
            <a:headEnd type="none" w="med" len="med"/>
            <a:tailEnd type="none"/>
          </a:ln>
          <a:effectLst/>
        </p:spPr>
      </p:cxnSp>
      <p:cxnSp>
        <p:nvCxnSpPr>
          <p:cNvPr id="13" name="Straight Arrow Connector 12"/>
          <p:cNvCxnSpPr/>
          <p:nvPr/>
        </p:nvCxnSpPr>
        <p:spPr bwMode="auto">
          <a:xfrm>
            <a:off x="2514600" y="4646612"/>
            <a:ext cx="304800" cy="1588"/>
          </a:xfrm>
          <a:prstGeom prst="straightConnector1">
            <a:avLst/>
          </a:prstGeom>
          <a:noFill/>
          <a:ln w="66675" cap="flat" cmpd="sng" algn="ctr">
            <a:solidFill>
              <a:srgbClr val="0070C0"/>
            </a:solidFill>
            <a:prstDash val="solid"/>
            <a:round/>
            <a:headEnd type="none" w="med" len="med"/>
            <a:tailEnd type="none"/>
          </a:ln>
          <a:effectLst/>
        </p:spPr>
      </p:cxnSp>
      <p:cxnSp>
        <p:nvCxnSpPr>
          <p:cNvPr id="15" name="Straight Arrow Connector 14"/>
          <p:cNvCxnSpPr/>
          <p:nvPr/>
        </p:nvCxnSpPr>
        <p:spPr bwMode="auto">
          <a:xfrm>
            <a:off x="1462790" y="4449580"/>
            <a:ext cx="304800" cy="1588"/>
          </a:xfrm>
          <a:prstGeom prst="straightConnector1">
            <a:avLst/>
          </a:prstGeom>
          <a:noFill/>
          <a:ln w="66675" cap="flat" cmpd="sng" algn="ctr">
            <a:solidFill>
              <a:srgbClr val="0070C0"/>
            </a:solidFill>
            <a:prstDash val="solid"/>
            <a:round/>
            <a:headEnd type="none" w="med" len="med"/>
            <a:tailEnd type="none"/>
          </a:ln>
          <a:effectLst/>
        </p:spPr>
      </p:cxnSp>
      <p:sp>
        <p:nvSpPr>
          <p:cNvPr id="16" name="AutoShape 15"/>
          <p:cNvSpPr>
            <a:spLocks noChangeArrowheads="1"/>
          </p:cNvSpPr>
          <p:nvPr/>
        </p:nvSpPr>
        <p:spPr bwMode="auto">
          <a:xfrm>
            <a:off x="838202" y="2438400"/>
            <a:ext cx="3124198" cy="838200"/>
          </a:xfrm>
          <a:prstGeom prst="wedgeRoundRectCallout">
            <a:avLst>
              <a:gd name="adj1" fmla="val -25054"/>
              <a:gd name="adj2" fmla="val 162640"/>
              <a:gd name="adj3" fmla="val 16667"/>
            </a:avLst>
          </a:prstGeom>
          <a:solidFill>
            <a:schemeClr val="accent1"/>
          </a:solidFill>
          <a:ln w="66675">
            <a:solidFill>
              <a:schemeClr val="accent2"/>
            </a:solidFill>
            <a:miter lim="800000"/>
            <a:headEnd/>
            <a:tailEnd/>
          </a:ln>
        </p:spPr>
        <p:txBody>
          <a:bodyPr/>
          <a:lstStyle/>
          <a:p>
            <a:pPr algn="ctr"/>
            <a:r>
              <a:rPr lang="en-US" dirty="0">
                <a:latin typeface="Times New Roman" pitchFamily="18" charset="0"/>
                <a:cs typeface="Times New Roman" pitchFamily="18" charset="0"/>
              </a:rPr>
              <a:t>The first character from 0xE5 to “F” </a:t>
            </a:r>
          </a:p>
        </p:txBody>
      </p:sp>
      <p:sp>
        <p:nvSpPr>
          <p:cNvPr id="9" name="灯片编号占位符 2"/>
          <p:cNvSpPr txBox="1">
            <a:spLocks noGrp="1"/>
          </p:cNvSpPr>
          <p:nvPr/>
        </p:nvSpPr>
        <p:spPr bwMode="auto">
          <a:xfrm>
            <a:off x="8070850" y="6400800"/>
            <a:ext cx="768350" cy="457200"/>
          </a:xfrm>
          <a:prstGeom prst="rect">
            <a:avLst/>
          </a:prstGeom>
          <a:noFill/>
          <a:ln w="9525">
            <a:noFill/>
            <a:miter lim="800000"/>
            <a:headEnd/>
            <a:tailEnd/>
          </a:ln>
        </p:spPr>
        <p:txBody>
          <a:bodyPr/>
          <a:lstStyle/>
          <a:p>
            <a:pPr algn="r"/>
            <a:fld id="{F7471413-BE9D-46D4-9196-66CE0FF986DF}" type="slidenum">
              <a:rPr lang="zh-CN" altLang="en-US" sz="1400"/>
              <a:pPr algn="r"/>
              <a:t>65</a:t>
            </a:fld>
            <a:endParaRPr lang="en-US" altLang="zh-CN" sz="1400" dirty="0"/>
          </a:p>
        </p:txBody>
      </p:sp>
      <p:pic>
        <p:nvPicPr>
          <p:cNvPr id="10" name="Picture 2" descr="http://1.bp.blogspot.com/-107YXK-eAXs/UB6V49H9yuI/AAAAAAAACsY/69ceZJXaYZE/s1600/number-on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77" y="0"/>
            <a:ext cx="809625" cy="809625"/>
          </a:xfrm>
          <a:prstGeom prst="rect">
            <a:avLst/>
          </a:prstGeom>
          <a:solidFill>
            <a:schemeClr val="bg1"/>
          </a:solidFill>
        </p:spPr>
      </p:pic>
    </p:spTree>
    <p:extLst>
      <p:ext uri="{BB962C8B-B14F-4D97-AF65-F5344CB8AC3E}">
        <p14:creationId xmlns:p14="http://schemas.microsoft.com/office/powerpoint/2010/main" val="18244451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114800" y="1066800"/>
            <a:ext cx="1447800" cy="457200"/>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114800" y="1524000"/>
            <a:ext cx="1447800" cy="457200"/>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114800" y="1981200"/>
            <a:ext cx="1447800" cy="457200"/>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ctrTitle"/>
          </p:nvPr>
        </p:nvSpPr>
        <p:spPr>
          <a:xfrm>
            <a:off x="4114800" y="76200"/>
            <a:ext cx="838200" cy="612775"/>
          </a:xfrm>
        </p:spPr>
        <p:txBody>
          <a:bodyPr>
            <a:normAutofit fontScale="90000"/>
          </a:bodyPr>
          <a:lstStyle/>
          <a:p>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FAT</a:t>
            </a:r>
            <a:endParaRPr lang="en-CA"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0" name="Rectangle 9"/>
          <p:cNvSpPr/>
          <p:nvPr/>
        </p:nvSpPr>
        <p:spPr>
          <a:xfrm>
            <a:off x="4114800" y="3200400"/>
            <a:ext cx="1447800" cy="457200"/>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114800" y="3657600"/>
            <a:ext cx="1447800" cy="457200"/>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114800" y="4114800"/>
            <a:ext cx="1447800" cy="457200"/>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4419600" y="2435225"/>
            <a:ext cx="838200" cy="61277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a:t>
            </a:r>
            <a:endParaRPr kumimoji="0" lang="en-CA"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14" name="Rectangle 13"/>
          <p:cNvSpPr/>
          <p:nvPr/>
        </p:nvSpPr>
        <p:spPr>
          <a:xfrm>
            <a:off x="4114800" y="5105400"/>
            <a:ext cx="1447800" cy="457200"/>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114800" y="5562600"/>
            <a:ext cx="1447800" cy="457200"/>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114800" y="6019800"/>
            <a:ext cx="1447800" cy="457200"/>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txBox="1">
            <a:spLocks/>
          </p:cNvSpPr>
          <p:nvPr/>
        </p:nvSpPr>
        <p:spPr>
          <a:xfrm>
            <a:off x="4419600" y="4492625"/>
            <a:ext cx="838200" cy="61277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a:t>
            </a:r>
            <a:endParaRPr kumimoji="0" lang="en-CA"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18" name="Title 1"/>
          <p:cNvSpPr txBox="1">
            <a:spLocks/>
          </p:cNvSpPr>
          <p:nvPr/>
        </p:nvSpPr>
        <p:spPr>
          <a:xfrm>
            <a:off x="2286000" y="987425"/>
            <a:ext cx="1600200" cy="612775"/>
          </a:xfrm>
          <a:prstGeom prst="rect">
            <a:avLst/>
          </a:prstGeom>
        </p:spPr>
        <p:txBody>
          <a:bodyPr vert="horz" lIns="91440" tIns="45720" rIns="91440" bIns="45720" rtlCol="0" anchor="ctr">
            <a:normAutofit fontScale="7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FAT Entry 0</a:t>
            </a:r>
            <a:endParaRPr kumimoji="0" lang="en-CA"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19" name="Title 1"/>
          <p:cNvSpPr txBox="1">
            <a:spLocks/>
          </p:cNvSpPr>
          <p:nvPr/>
        </p:nvSpPr>
        <p:spPr>
          <a:xfrm>
            <a:off x="2286000" y="1501776"/>
            <a:ext cx="1600200" cy="457200"/>
          </a:xfrm>
          <a:prstGeom prst="rect">
            <a:avLst/>
          </a:prstGeom>
        </p:spPr>
        <p:txBody>
          <a:bodyPr vert="horz" lIns="91440" tIns="45720" rIns="91440" bIns="45720" rtlCol="0" anchor="ctr">
            <a:normAutofit fontScale="7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FAT Entry 1</a:t>
            </a:r>
            <a:endParaRPr kumimoji="0" lang="en-CA"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20" name="Title 1"/>
          <p:cNvSpPr txBox="1">
            <a:spLocks/>
          </p:cNvSpPr>
          <p:nvPr/>
        </p:nvSpPr>
        <p:spPr>
          <a:xfrm>
            <a:off x="2286000" y="1997075"/>
            <a:ext cx="1600200" cy="365125"/>
          </a:xfrm>
          <a:prstGeom prst="rect">
            <a:avLst/>
          </a:prstGeom>
        </p:spPr>
        <p:txBody>
          <a:bodyPr vert="horz" lIns="91440" tIns="45720" rIns="91440" bIns="45720" rtlCol="0" anchor="ctr">
            <a:normAutofit fontScale="7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FAT Entry 2</a:t>
            </a:r>
            <a:endParaRPr kumimoji="0" lang="en-CA"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cxnSp>
        <p:nvCxnSpPr>
          <p:cNvPr id="21" name="Straight Arrow Connector 20"/>
          <p:cNvCxnSpPr/>
          <p:nvPr/>
        </p:nvCxnSpPr>
        <p:spPr bwMode="auto">
          <a:xfrm>
            <a:off x="5562600" y="2209800"/>
            <a:ext cx="1371600" cy="1588"/>
          </a:xfrm>
          <a:prstGeom prst="straightConnector1">
            <a:avLst/>
          </a:prstGeom>
          <a:noFill/>
          <a:ln w="66675" cap="flat" cmpd="sng" algn="ctr">
            <a:solidFill>
              <a:srgbClr val="FF0000"/>
            </a:solidFill>
            <a:prstDash val="solid"/>
            <a:round/>
            <a:headEnd type="none" w="med" len="med"/>
            <a:tailEnd type="triangle"/>
          </a:ln>
          <a:effectLst/>
        </p:spPr>
      </p:cxnSp>
      <p:sp>
        <p:nvSpPr>
          <p:cNvPr id="26" name="Rectangle 25"/>
          <p:cNvSpPr/>
          <p:nvPr/>
        </p:nvSpPr>
        <p:spPr>
          <a:xfrm>
            <a:off x="6934200" y="1981200"/>
            <a:ext cx="1447800" cy="457200"/>
          </a:xfrm>
          <a:prstGeom prst="rect">
            <a:avLst/>
          </a:prstGeom>
          <a:noFill/>
          <a:ln w="666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pitchFamily="18" charset="0"/>
                <a:cs typeface="Times New Roman" pitchFamily="18" charset="0"/>
              </a:rPr>
              <a:t>Cluster 2</a:t>
            </a:r>
          </a:p>
        </p:txBody>
      </p:sp>
      <p:sp>
        <p:nvSpPr>
          <p:cNvPr id="27" name="Title 1"/>
          <p:cNvSpPr txBox="1">
            <a:spLocks/>
          </p:cNvSpPr>
          <p:nvPr/>
        </p:nvSpPr>
        <p:spPr>
          <a:xfrm>
            <a:off x="2362200" y="3578225"/>
            <a:ext cx="1524000" cy="612775"/>
          </a:xfrm>
          <a:prstGeom prst="rect">
            <a:avLst/>
          </a:prstGeom>
        </p:spPr>
        <p:txBody>
          <a:bodyPr vert="horz" lIns="91440" tIns="45720" rIns="91440" bIns="45720" rtlCol="0" anchor="ctr">
            <a:normAutofit fontScale="7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FAT Entry ?</a:t>
            </a:r>
            <a:endParaRPr kumimoji="0" lang="en-CA"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cxnSp>
        <p:nvCxnSpPr>
          <p:cNvPr id="28" name="Straight Arrow Connector 27"/>
          <p:cNvCxnSpPr/>
          <p:nvPr/>
        </p:nvCxnSpPr>
        <p:spPr bwMode="auto">
          <a:xfrm>
            <a:off x="685800" y="1066800"/>
            <a:ext cx="3429000" cy="1588"/>
          </a:xfrm>
          <a:prstGeom prst="straightConnector1">
            <a:avLst/>
          </a:prstGeom>
          <a:noFill/>
          <a:ln w="66675" cap="flat" cmpd="sng" algn="ctr">
            <a:solidFill>
              <a:srgbClr val="FF0000"/>
            </a:solidFill>
            <a:prstDash val="solid"/>
            <a:round/>
            <a:headEnd type="none" w="med" len="med"/>
            <a:tailEnd type="triangle"/>
          </a:ln>
          <a:effectLst/>
        </p:spPr>
      </p:cxnSp>
      <p:sp>
        <p:nvSpPr>
          <p:cNvPr id="30" name="Title 1"/>
          <p:cNvSpPr txBox="1">
            <a:spLocks/>
          </p:cNvSpPr>
          <p:nvPr/>
        </p:nvSpPr>
        <p:spPr>
          <a:xfrm>
            <a:off x="533400" y="457200"/>
            <a:ext cx="3505200" cy="612775"/>
          </a:xfrm>
          <a:prstGeom prst="rect">
            <a:avLst/>
          </a:prstGeom>
        </p:spPr>
        <p:txBody>
          <a:bodyPr vert="horz" lIns="91440" tIns="45720" rIns="91440" bIns="45720" rtlCol="0" anchor="ctr">
            <a:normAutofit fontScale="77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FAT 0 starts at sector 6136</a:t>
            </a:r>
            <a:endParaRPr kumimoji="0" lang="en-CA"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31" name="AutoShape 15"/>
          <p:cNvSpPr>
            <a:spLocks noChangeArrowheads="1"/>
          </p:cNvSpPr>
          <p:nvPr/>
        </p:nvSpPr>
        <p:spPr bwMode="auto">
          <a:xfrm>
            <a:off x="5467350" y="457200"/>
            <a:ext cx="3543297" cy="533400"/>
          </a:xfrm>
          <a:prstGeom prst="wedgeRoundRectCallout">
            <a:avLst>
              <a:gd name="adj1" fmla="val -48428"/>
              <a:gd name="adj2" fmla="val 91187"/>
              <a:gd name="adj3" fmla="val 16667"/>
            </a:avLst>
          </a:prstGeom>
          <a:solidFill>
            <a:schemeClr val="accent1"/>
          </a:solidFill>
          <a:ln w="66675">
            <a:solidFill>
              <a:schemeClr val="accent2"/>
            </a:solidFill>
            <a:miter lim="800000"/>
            <a:headEnd/>
            <a:tailEnd/>
          </a:ln>
        </p:spPr>
        <p:txBody>
          <a:bodyPr/>
          <a:lstStyle/>
          <a:p>
            <a:pPr algn="ctr"/>
            <a:r>
              <a:rPr lang="en-US" sz="2000" dirty="0">
                <a:latin typeface="Times New Roman" pitchFamily="18" charset="0"/>
                <a:cs typeface="Times New Roman" pitchFamily="18" charset="0"/>
              </a:rPr>
              <a:t>Each entry has 32bits=4 bytes</a:t>
            </a:r>
          </a:p>
        </p:txBody>
      </p:sp>
      <p:sp>
        <p:nvSpPr>
          <p:cNvPr id="32" name="Title 1"/>
          <p:cNvSpPr txBox="1">
            <a:spLocks/>
          </p:cNvSpPr>
          <p:nvPr/>
        </p:nvSpPr>
        <p:spPr>
          <a:xfrm>
            <a:off x="2362200" y="4111625"/>
            <a:ext cx="1524000" cy="612775"/>
          </a:xfrm>
          <a:prstGeom prst="rect">
            <a:avLst/>
          </a:prstGeom>
        </p:spPr>
        <p:txBody>
          <a:bodyPr vert="horz" lIns="91440" tIns="45720" rIns="91440" bIns="45720" rtlCol="0" anchor="ctr">
            <a:normAutofit fontScale="7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FAT Entry ?</a:t>
            </a:r>
            <a:endParaRPr kumimoji="0" lang="en-CA"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33" name="AutoShape 15"/>
          <p:cNvSpPr>
            <a:spLocks noChangeArrowheads="1"/>
          </p:cNvSpPr>
          <p:nvPr/>
        </p:nvSpPr>
        <p:spPr bwMode="auto">
          <a:xfrm>
            <a:off x="6248400" y="5562600"/>
            <a:ext cx="2514600" cy="838200"/>
          </a:xfrm>
          <a:prstGeom prst="wedgeRoundRectCallout">
            <a:avLst>
              <a:gd name="adj1" fmla="val 10836"/>
              <a:gd name="adj2" fmla="val -152370"/>
              <a:gd name="adj3" fmla="val 16667"/>
            </a:avLst>
          </a:prstGeom>
          <a:solidFill>
            <a:schemeClr val="accent1"/>
          </a:solidFill>
          <a:ln w="66675">
            <a:solidFill>
              <a:schemeClr val="accent2"/>
            </a:solidFill>
            <a:miter lim="800000"/>
            <a:headEnd/>
            <a:tailEnd/>
          </a:ln>
        </p:spPr>
        <p:txBody>
          <a:bodyPr/>
          <a:lstStyle/>
          <a:p>
            <a:pPr algn="ctr"/>
            <a:r>
              <a:rPr lang="en-US" dirty="0">
                <a:latin typeface="Times New Roman" pitchFamily="18" charset="0"/>
                <a:cs typeface="Times New Roman" pitchFamily="18" charset="0"/>
              </a:rPr>
              <a:t>We know the cluster addresses</a:t>
            </a:r>
          </a:p>
        </p:txBody>
      </p:sp>
      <p:sp>
        <p:nvSpPr>
          <p:cNvPr id="34" name="Rectangle 33"/>
          <p:cNvSpPr/>
          <p:nvPr/>
        </p:nvSpPr>
        <p:spPr>
          <a:xfrm>
            <a:off x="6934200" y="3657600"/>
            <a:ext cx="1752600" cy="457200"/>
          </a:xfrm>
          <a:prstGeom prst="rect">
            <a:avLst/>
          </a:prstGeom>
          <a:noFill/>
          <a:ln w="666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pitchFamily="18" charset="0"/>
                <a:cs typeface="Times New Roman" pitchFamily="18" charset="0"/>
              </a:rPr>
              <a:t>Cluster 353</a:t>
            </a:r>
          </a:p>
        </p:txBody>
      </p:sp>
      <p:sp>
        <p:nvSpPr>
          <p:cNvPr id="35" name="Rectangle 34"/>
          <p:cNvSpPr/>
          <p:nvPr/>
        </p:nvSpPr>
        <p:spPr>
          <a:xfrm>
            <a:off x="6934200" y="4114800"/>
            <a:ext cx="1752600" cy="457200"/>
          </a:xfrm>
          <a:prstGeom prst="rect">
            <a:avLst/>
          </a:prstGeom>
          <a:noFill/>
          <a:ln w="666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pitchFamily="18" charset="0"/>
                <a:cs typeface="Times New Roman" pitchFamily="18" charset="0"/>
              </a:rPr>
              <a:t>Cluster 354</a:t>
            </a:r>
          </a:p>
        </p:txBody>
      </p:sp>
      <p:sp>
        <p:nvSpPr>
          <p:cNvPr id="29" name="灯片编号占位符 2"/>
          <p:cNvSpPr txBox="1">
            <a:spLocks noGrp="1"/>
          </p:cNvSpPr>
          <p:nvPr/>
        </p:nvSpPr>
        <p:spPr bwMode="auto">
          <a:xfrm>
            <a:off x="7994650" y="6477000"/>
            <a:ext cx="768350" cy="381000"/>
          </a:xfrm>
          <a:prstGeom prst="rect">
            <a:avLst/>
          </a:prstGeom>
          <a:noFill/>
          <a:ln w="9525">
            <a:noFill/>
            <a:miter lim="800000"/>
            <a:headEnd/>
            <a:tailEnd/>
          </a:ln>
        </p:spPr>
        <p:txBody>
          <a:bodyPr/>
          <a:lstStyle/>
          <a:p>
            <a:pPr algn="r"/>
            <a:fld id="{F7471413-BE9D-46D4-9196-66CE0FF986DF}" type="slidenum">
              <a:rPr lang="zh-CN" altLang="en-US" sz="1400"/>
              <a:pPr algn="r"/>
              <a:t>66</a:t>
            </a:fld>
            <a:endParaRPr lang="en-US" altLang="zh-CN" sz="1400" dirty="0"/>
          </a:p>
        </p:txBody>
      </p:sp>
      <p:sp>
        <p:nvSpPr>
          <p:cNvPr id="37" name="Title 1"/>
          <p:cNvSpPr txBox="1">
            <a:spLocks/>
          </p:cNvSpPr>
          <p:nvPr/>
        </p:nvSpPr>
        <p:spPr>
          <a:xfrm>
            <a:off x="533400" y="3578225"/>
            <a:ext cx="2019300" cy="612775"/>
          </a:xfrm>
          <a:prstGeom prst="rect">
            <a:avLst/>
          </a:prstGeom>
        </p:spPr>
        <p:txBody>
          <a:bodyPr vert="horz" lIns="91440" tIns="45720" rIns="91440" bIns="45720" rtlCol="0" anchor="ctr">
            <a:normAutofit fontScale="77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FAT Entry 353</a:t>
            </a:r>
            <a:endParaRPr kumimoji="0" lang="en-CA"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38" name="Title 1"/>
          <p:cNvSpPr txBox="1">
            <a:spLocks/>
          </p:cNvSpPr>
          <p:nvPr/>
        </p:nvSpPr>
        <p:spPr>
          <a:xfrm>
            <a:off x="533400" y="4111625"/>
            <a:ext cx="2019300" cy="612775"/>
          </a:xfrm>
          <a:prstGeom prst="rect">
            <a:avLst/>
          </a:prstGeom>
        </p:spPr>
        <p:txBody>
          <a:bodyPr vert="horz" lIns="91440" tIns="45720" rIns="91440" bIns="45720" rtlCol="0" anchor="ctr">
            <a:normAutofit fontScale="77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FAT Entry 354</a:t>
            </a:r>
            <a:endParaRPr kumimoji="0" lang="en-CA"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39" name="AutoShape 15"/>
          <p:cNvSpPr>
            <a:spLocks noChangeArrowheads="1"/>
          </p:cNvSpPr>
          <p:nvPr/>
        </p:nvSpPr>
        <p:spPr bwMode="auto">
          <a:xfrm>
            <a:off x="723901" y="2895600"/>
            <a:ext cx="3124198" cy="533400"/>
          </a:xfrm>
          <a:prstGeom prst="wedgeRoundRectCallout">
            <a:avLst>
              <a:gd name="adj1" fmla="val 70428"/>
              <a:gd name="adj2" fmla="val 116909"/>
              <a:gd name="adj3" fmla="val 16667"/>
            </a:avLst>
          </a:prstGeom>
          <a:solidFill>
            <a:schemeClr val="accent1"/>
          </a:solidFill>
          <a:ln w="66675">
            <a:solidFill>
              <a:schemeClr val="accent2"/>
            </a:solidFill>
            <a:miter lim="800000"/>
            <a:headEnd/>
            <a:tailEnd/>
          </a:ln>
        </p:spPr>
        <p:txBody>
          <a:bodyPr/>
          <a:lstStyle/>
          <a:p>
            <a:pPr algn="ctr"/>
            <a:r>
              <a:rPr lang="en-US" dirty="0">
                <a:latin typeface="Times New Roman" pitchFamily="18" charset="0"/>
                <a:cs typeface="Times New Roman" pitchFamily="18" charset="0"/>
              </a:rPr>
              <a:t>What is there?</a:t>
            </a:r>
          </a:p>
        </p:txBody>
      </p:sp>
      <p:sp>
        <p:nvSpPr>
          <p:cNvPr id="40" name="AutoShape 15"/>
          <p:cNvSpPr>
            <a:spLocks noChangeArrowheads="1"/>
          </p:cNvSpPr>
          <p:nvPr/>
        </p:nvSpPr>
        <p:spPr bwMode="auto">
          <a:xfrm>
            <a:off x="5372101" y="2933700"/>
            <a:ext cx="3124198" cy="533400"/>
          </a:xfrm>
          <a:prstGeom prst="wedgeRoundRectCallout">
            <a:avLst>
              <a:gd name="adj1" fmla="val -62958"/>
              <a:gd name="adj2" fmla="val 192787"/>
              <a:gd name="adj3" fmla="val 16667"/>
            </a:avLst>
          </a:prstGeom>
          <a:solidFill>
            <a:schemeClr val="accent1"/>
          </a:solidFill>
          <a:ln w="66675">
            <a:solidFill>
              <a:schemeClr val="accent2"/>
            </a:solidFill>
            <a:miter lim="800000"/>
            <a:headEnd/>
            <a:tailEnd/>
          </a:ln>
        </p:spPr>
        <p:txBody>
          <a:bodyPr/>
          <a:lstStyle/>
          <a:p>
            <a:pPr algn="ctr"/>
            <a:r>
              <a:rPr lang="en-US" dirty="0">
                <a:latin typeface="Times New Roman" pitchFamily="18" charset="0"/>
                <a:cs typeface="Times New Roman" pitchFamily="18" charset="0"/>
              </a:rPr>
              <a:t>What is there?</a:t>
            </a:r>
          </a:p>
        </p:txBody>
      </p:sp>
      <p:sp>
        <p:nvSpPr>
          <p:cNvPr id="41" name="Title 1"/>
          <p:cNvSpPr txBox="1">
            <a:spLocks/>
          </p:cNvSpPr>
          <p:nvPr/>
        </p:nvSpPr>
        <p:spPr>
          <a:xfrm>
            <a:off x="533400" y="5181600"/>
            <a:ext cx="2819400" cy="6858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354=0x00000162</a:t>
            </a:r>
            <a:endParaRPr kumimoji="0" lang="en-CA"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42" name="Picture 4" descr="http://1.bp.blogspot.com/-8rOrxAwDl48/Txf99Sus18I/AAAAAAAAL1w/VcmeP7rNFwY/s1600/number2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 y="1238250"/>
            <a:ext cx="1028700" cy="1028700"/>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Arrow Connector 42"/>
          <p:cNvCxnSpPr/>
          <p:nvPr/>
        </p:nvCxnSpPr>
        <p:spPr bwMode="auto">
          <a:xfrm flipV="1">
            <a:off x="2400300" y="3886200"/>
            <a:ext cx="2019300" cy="1447800"/>
          </a:xfrm>
          <a:prstGeom prst="straightConnector1">
            <a:avLst/>
          </a:prstGeom>
          <a:noFill/>
          <a:ln w="66675" cap="flat" cmpd="sng" algn="ctr">
            <a:solidFill>
              <a:schemeClr val="tx1"/>
            </a:solidFill>
            <a:prstDash val="solid"/>
            <a:round/>
            <a:headEnd type="none" w="med" len="med"/>
            <a:tailEnd type="triangle"/>
          </a:ln>
          <a:effectLst/>
        </p:spPr>
      </p:cxnSp>
      <p:sp>
        <p:nvSpPr>
          <p:cNvPr id="44" name="Title 1"/>
          <p:cNvSpPr txBox="1">
            <a:spLocks/>
          </p:cNvSpPr>
          <p:nvPr/>
        </p:nvSpPr>
        <p:spPr>
          <a:xfrm>
            <a:off x="1600200" y="5791200"/>
            <a:ext cx="2286000" cy="685800"/>
          </a:xfrm>
          <a:prstGeom prst="rect">
            <a:avLst/>
          </a:prstGeom>
        </p:spPr>
        <p:txBody>
          <a:bodyPr vert="horz" lIns="91440" tIns="45720" rIns="91440" bIns="45720" rtlCol="0" anchor="ctr">
            <a:normAutofit/>
          </a:bodyPr>
          <a:lstStyle/>
          <a:p>
            <a:pPr lvl="0" algn="ctr">
              <a:spcBef>
                <a:spcPct val="0"/>
              </a:spcBef>
              <a:defRPr/>
            </a:pPr>
            <a:r>
              <a:rPr lang="en-US" sz="2800" b="1" dirty="0">
                <a:effectLst>
                  <a:outerShdw blurRad="38100" dist="38100" dir="2700000" algn="tl">
                    <a:srgbClr val="000000">
                      <a:alpha val="43137"/>
                    </a:srgbClr>
                  </a:outerShdw>
                </a:effectLst>
                <a:latin typeface="Times New Roman" pitchFamily="18" charset="0"/>
                <a:ea typeface="+mj-ea"/>
                <a:cs typeface="Times New Roman" pitchFamily="18" charset="0"/>
              </a:rPr>
              <a:t>0x0fffffff</a:t>
            </a:r>
            <a:endParaRPr kumimoji="0" lang="en-CA"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cxnSp>
        <p:nvCxnSpPr>
          <p:cNvPr id="45" name="Straight Arrow Connector 44"/>
          <p:cNvCxnSpPr/>
          <p:nvPr/>
        </p:nvCxnSpPr>
        <p:spPr bwMode="auto">
          <a:xfrm flipV="1">
            <a:off x="3124200" y="4418012"/>
            <a:ext cx="1295400" cy="1449388"/>
          </a:xfrm>
          <a:prstGeom prst="straightConnector1">
            <a:avLst/>
          </a:prstGeom>
          <a:noFill/>
          <a:ln w="6667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68230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par>
                          <p:cTn id="9" fill="hold">
                            <p:stCondLst>
                              <p:cond delay="0"/>
                            </p:stCondLst>
                            <p:childTnLst>
                              <p:par>
                                <p:cTn id="10" presetID="1" presetClass="exit" presetSubtype="0" fill="hold" grpId="0" nodeType="afterEffect">
                                  <p:stCondLst>
                                    <p:cond delay="0"/>
                                  </p:stCondLst>
                                  <p:childTnLst>
                                    <p:set>
                                      <p:cBhvr>
                                        <p:cTn id="11" dur="1" fill="hold">
                                          <p:stCondLst>
                                            <p:cond delay="0"/>
                                          </p:stCondLst>
                                        </p:cTn>
                                        <p:tgtEl>
                                          <p:spTgt spid="32"/>
                                        </p:tgtEl>
                                        <p:attrNameLst>
                                          <p:attrName>style.visibility</p:attrName>
                                        </p:attrNameLst>
                                      </p:cBhvr>
                                      <p:to>
                                        <p:strVal val="hidden"/>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par>
                          <p:cTn id="15" fill="hold">
                            <p:stCondLst>
                              <p:cond delay="0"/>
                            </p:stCondLst>
                            <p:childTnLst>
                              <p:par>
                                <p:cTn id="16" presetID="2" presetClass="entr" presetSubtype="1" fill="hold" grpId="0" nodeType="after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500" fill="hold"/>
                                        <p:tgtEl>
                                          <p:spTgt spid="39"/>
                                        </p:tgtEl>
                                        <p:attrNameLst>
                                          <p:attrName>ppt_x</p:attrName>
                                        </p:attrNameLst>
                                      </p:cBhvr>
                                      <p:tavLst>
                                        <p:tav tm="0">
                                          <p:val>
                                            <p:strVal val="#ppt_x"/>
                                          </p:val>
                                        </p:tav>
                                        <p:tav tm="100000">
                                          <p:val>
                                            <p:strVal val="#ppt_x"/>
                                          </p:val>
                                        </p:tav>
                                      </p:tavLst>
                                    </p:anim>
                                    <p:anim calcmode="lin" valueType="num">
                                      <p:cBhvr additive="base">
                                        <p:cTn id="19" dur="500" fill="hold"/>
                                        <p:tgtEl>
                                          <p:spTgt spid="39"/>
                                        </p:tgtEl>
                                        <p:attrNameLst>
                                          <p:attrName>ppt_y</p:attrName>
                                        </p:attrNameLst>
                                      </p:cBhvr>
                                      <p:tavLst>
                                        <p:tav tm="0">
                                          <p:val>
                                            <p:strVal val="0-#ppt_h/2"/>
                                          </p:val>
                                        </p:tav>
                                        <p:tav tm="100000">
                                          <p:val>
                                            <p:strVal val="#ppt_y"/>
                                          </p:val>
                                        </p:tav>
                                      </p:tavLst>
                                    </p:anim>
                                  </p:childTnLst>
                                </p:cTn>
                              </p:par>
                              <p:par>
                                <p:cTn id="20" presetID="2" presetClass="entr" presetSubtype="1"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500" fill="hold"/>
                                        <p:tgtEl>
                                          <p:spTgt spid="40"/>
                                        </p:tgtEl>
                                        <p:attrNameLst>
                                          <p:attrName>ppt_x</p:attrName>
                                        </p:attrNameLst>
                                      </p:cBhvr>
                                      <p:tavLst>
                                        <p:tav tm="0">
                                          <p:val>
                                            <p:strVal val="#ppt_x"/>
                                          </p:val>
                                        </p:tav>
                                        <p:tav tm="100000">
                                          <p:val>
                                            <p:strVal val="#ppt_x"/>
                                          </p:val>
                                        </p:tav>
                                      </p:tavLst>
                                    </p:anim>
                                    <p:anim calcmode="lin" valueType="num">
                                      <p:cBhvr additive="base">
                                        <p:cTn id="23"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7" grpId="0"/>
      <p:bldP spid="38" grpId="0"/>
      <p:bldP spid="39" grpId="0" animBg="1"/>
      <p:bldP spid="40" grpId="0" animBg="1"/>
      <p:bldP spid="41" grpId="0"/>
      <p:bldP spid="4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3352800"/>
            <a:ext cx="2499361" cy="457200"/>
          </a:xfrm>
          <a:prstGeom prst="rect">
            <a:avLst/>
          </a:prstGeom>
          <a:no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First 6316 sectors</a:t>
            </a:r>
          </a:p>
        </p:txBody>
      </p:sp>
      <p:sp>
        <p:nvSpPr>
          <p:cNvPr id="7" name="Rectangle 6"/>
          <p:cNvSpPr/>
          <p:nvPr/>
        </p:nvSpPr>
        <p:spPr>
          <a:xfrm>
            <a:off x="6324600" y="3352800"/>
            <a:ext cx="2628900" cy="457200"/>
          </a:xfrm>
          <a:prstGeom prst="rect">
            <a:avLst/>
          </a:prstGeom>
          <a:no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last 240030 sectors</a:t>
            </a:r>
          </a:p>
        </p:txBody>
      </p:sp>
      <p:sp>
        <p:nvSpPr>
          <p:cNvPr id="9" name="Rectangle 8"/>
          <p:cNvSpPr/>
          <p:nvPr/>
        </p:nvSpPr>
        <p:spPr>
          <a:xfrm>
            <a:off x="2667000" y="3352800"/>
            <a:ext cx="609600" cy="457200"/>
          </a:xfrm>
          <a:prstGeom prst="rect">
            <a:avLst/>
          </a:prstGeom>
          <a:no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3" name="Title 1"/>
          <p:cNvSpPr txBox="1">
            <a:spLocks/>
          </p:cNvSpPr>
          <p:nvPr/>
        </p:nvSpPr>
        <p:spPr>
          <a:xfrm>
            <a:off x="685799" y="1548997"/>
            <a:ext cx="6237151" cy="612775"/>
          </a:xfrm>
          <a:prstGeom prst="rect">
            <a:avLst/>
          </a:prstGeom>
        </p:spPr>
        <p:txBody>
          <a:bodyPr vert="horz" lIns="91440" tIns="45720" rIns="91440" bIns="45720" rtlCol="0" anchor="ctr">
            <a:normAutofit fontScale="7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We can </a:t>
            </a:r>
            <a:r>
              <a:rPr lang="en-US" sz="2800" b="1" dirty="0">
                <a:effectLst>
                  <a:outerShdw blurRad="38100" dist="38100" dir="2700000" algn="tl">
                    <a:srgbClr val="000000">
                      <a:alpha val="43137"/>
                    </a:srgbClr>
                  </a:outerShdw>
                </a:effectLst>
                <a:latin typeface="Times New Roman" pitchFamily="18" charset="0"/>
                <a:ea typeface="+mj-ea"/>
                <a:cs typeface="Times New Roman" pitchFamily="18" charset="0"/>
              </a:rPr>
              <a:t>also simply extract file content </a:t>
            </a:r>
            <a:r>
              <a:rPr kumimoji="0" 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in the Data Area</a:t>
            </a:r>
            <a:endParaRPr kumimoji="0" lang="en-CA"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12" name="灯片编号占位符 2"/>
          <p:cNvSpPr txBox="1">
            <a:spLocks noGrp="1"/>
          </p:cNvSpPr>
          <p:nvPr/>
        </p:nvSpPr>
        <p:spPr bwMode="auto">
          <a:xfrm>
            <a:off x="7994650" y="6400800"/>
            <a:ext cx="768350" cy="457200"/>
          </a:xfrm>
          <a:prstGeom prst="rect">
            <a:avLst/>
          </a:prstGeom>
          <a:noFill/>
          <a:ln w="9525">
            <a:noFill/>
            <a:miter lim="800000"/>
            <a:headEnd/>
            <a:tailEnd/>
          </a:ln>
        </p:spPr>
        <p:txBody>
          <a:bodyPr/>
          <a:lstStyle/>
          <a:p>
            <a:pPr algn="r"/>
            <a:fld id="{F7471413-BE9D-46D4-9196-66CE0FF986DF}" type="slidenum">
              <a:rPr lang="zh-CN" altLang="en-US" sz="1400"/>
              <a:pPr algn="r"/>
              <a:t>67</a:t>
            </a:fld>
            <a:endParaRPr lang="en-US" altLang="zh-CN" sz="1400" dirty="0"/>
          </a:p>
        </p:txBody>
      </p:sp>
      <p:sp>
        <p:nvSpPr>
          <p:cNvPr id="15" name="Title 1"/>
          <p:cNvSpPr txBox="1">
            <a:spLocks/>
          </p:cNvSpPr>
          <p:nvPr/>
        </p:nvSpPr>
        <p:spPr>
          <a:xfrm>
            <a:off x="365760" y="2282825"/>
            <a:ext cx="2286000" cy="612775"/>
          </a:xfrm>
          <a:prstGeom prst="rect">
            <a:avLst/>
          </a:prstGeom>
        </p:spPr>
        <p:txBody>
          <a:bodyPr vert="horz" lIns="91440" tIns="45720" rIns="91440" bIns="45720" rtlCol="0" anchor="ct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Original Image</a:t>
            </a:r>
            <a:endParaRPr kumimoji="0" lang="en-CA"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pSp>
        <p:nvGrpSpPr>
          <p:cNvPr id="20" name="Group 19"/>
          <p:cNvGrpSpPr/>
          <p:nvPr/>
        </p:nvGrpSpPr>
        <p:grpSpPr>
          <a:xfrm>
            <a:off x="152400" y="2857499"/>
            <a:ext cx="8801100" cy="495301"/>
            <a:chOff x="152398" y="1013186"/>
            <a:chExt cx="1600199" cy="401275"/>
          </a:xfrm>
        </p:grpSpPr>
        <p:cxnSp>
          <p:nvCxnSpPr>
            <p:cNvPr id="22" name="Straight Arrow Connector 14"/>
            <p:cNvCxnSpPr>
              <a:cxnSpLocks noChangeShapeType="1"/>
            </p:cNvCxnSpPr>
            <p:nvPr/>
          </p:nvCxnSpPr>
          <p:spPr bwMode="auto">
            <a:xfrm rot="10800000" flipV="1">
              <a:off x="1752597" y="1013186"/>
              <a:ext cx="0" cy="401275"/>
            </a:xfrm>
            <a:prstGeom prst="straightConnector1">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3" name="Straight Arrow Connector 17"/>
            <p:cNvCxnSpPr>
              <a:cxnSpLocks noChangeShapeType="1"/>
            </p:cNvCxnSpPr>
            <p:nvPr/>
          </p:nvCxnSpPr>
          <p:spPr bwMode="auto">
            <a:xfrm rot="10800000" flipV="1">
              <a:off x="152401" y="1013186"/>
              <a:ext cx="0" cy="401275"/>
            </a:xfrm>
            <a:prstGeom prst="straightConnector1">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4" name="Straight Arrow Connector 18"/>
            <p:cNvCxnSpPr>
              <a:cxnSpLocks noChangeShapeType="1"/>
            </p:cNvCxnSpPr>
            <p:nvPr/>
          </p:nvCxnSpPr>
          <p:spPr bwMode="auto">
            <a:xfrm rot="10800000">
              <a:off x="1138498" y="1158902"/>
              <a:ext cx="614099" cy="0"/>
            </a:xfrm>
            <a:prstGeom prst="straightConnector1">
              <a:avLst/>
            </a:prstGeom>
            <a:noFill/>
            <a:ln w="66675" algn="ctr">
              <a:solidFill>
                <a:srgbClr val="FF0000"/>
              </a:solidFill>
              <a:round/>
              <a:headEnd type="triangle" w="med" len="med"/>
              <a:tailEnd/>
            </a:ln>
            <a:extLst>
              <a:ext uri="{909E8E84-426E-40DD-AFC4-6F175D3DCCD1}">
                <a14:hiddenFill xmlns:a14="http://schemas.microsoft.com/office/drawing/2010/main">
                  <a:noFill/>
                </a14:hiddenFill>
              </a:ext>
            </a:extLst>
          </p:spPr>
        </p:cxnSp>
        <p:cxnSp>
          <p:nvCxnSpPr>
            <p:cNvPr id="25" name="Straight Arrow Connector 21"/>
            <p:cNvCxnSpPr>
              <a:cxnSpLocks noChangeShapeType="1"/>
            </p:cNvCxnSpPr>
            <p:nvPr/>
          </p:nvCxnSpPr>
          <p:spPr bwMode="auto">
            <a:xfrm rot="10800000">
              <a:off x="152398" y="1158902"/>
              <a:ext cx="767626" cy="0"/>
            </a:xfrm>
            <a:prstGeom prst="straightConnector1">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grpSp>
      <p:sp>
        <p:nvSpPr>
          <p:cNvPr id="26" name="Title 1"/>
          <p:cNvSpPr txBox="1">
            <a:spLocks/>
          </p:cNvSpPr>
          <p:nvPr/>
        </p:nvSpPr>
        <p:spPr>
          <a:xfrm>
            <a:off x="2651761" y="2435225"/>
            <a:ext cx="4271190" cy="612775"/>
          </a:xfrm>
          <a:prstGeom prst="rect">
            <a:avLst/>
          </a:prstGeom>
        </p:spPr>
        <p:txBody>
          <a:bodyPr vert="horz" lIns="91440" tIns="45720" rIns="91440" bIns="45720" rtlCol="0" anchor="ctr">
            <a:normAutofit/>
          </a:bodyPr>
          <a:lstStyle/>
          <a:p>
            <a:pPr lvl="0" algn="ctr">
              <a:spcBef>
                <a:spcPct val="0"/>
              </a:spcBef>
              <a:defRPr/>
            </a:pPr>
            <a:r>
              <a:rPr lang="en-US" sz="2800" b="1" dirty="0">
                <a:solidFill>
                  <a:srgbClr val="FF0000"/>
                </a:solidFill>
                <a:latin typeface="Times New Roman" pitchFamily="18" charset="0"/>
                <a:cs typeface="Times New Roman" pitchFamily="18" charset="0"/>
              </a:rPr>
              <a:t>0-248222 (248223 sectors)</a:t>
            </a:r>
            <a:endParaRPr kumimoji="0" lang="en-CA"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27" name="Rectangle 26"/>
          <p:cNvSpPr/>
          <p:nvPr/>
        </p:nvSpPr>
        <p:spPr>
          <a:xfrm>
            <a:off x="3276600" y="3352800"/>
            <a:ext cx="2438400" cy="457200"/>
          </a:xfrm>
          <a:prstGeom prst="rect">
            <a:avLst/>
          </a:prstGeom>
          <a:no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1875 sectors</a:t>
            </a:r>
          </a:p>
        </p:txBody>
      </p:sp>
      <p:sp>
        <p:nvSpPr>
          <p:cNvPr id="28" name="Rectangle 27"/>
          <p:cNvSpPr/>
          <p:nvPr/>
        </p:nvSpPr>
        <p:spPr>
          <a:xfrm>
            <a:off x="5715000" y="3352800"/>
            <a:ext cx="609600" cy="457200"/>
          </a:xfrm>
          <a:prstGeom prst="rect">
            <a:avLst/>
          </a:prstGeom>
          <a:no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31" name="Rectangle 2"/>
          <p:cNvSpPr>
            <a:spLocks noGrp="1" noChangeArrowheads="1"/>
          </p:cNvSpPr>
          <p:nvPr>
            <p:ph type="title"/>
          </p:nvPr>
        </p:nvSpPr>
        <p:spPr>
          <a:xfrm>
            <a:off x="1143000" y="3810000"/>
            <a:ext cx="3568156" cy="457200"/>
          </a:xfrm>
        </p:spPr>
        <p:txBody>
          <a:bodyPr/>
          <a:lstStyle/>
          <a:p>
            <a:pPr algn="ctr"/>
            <a:r>
              <a:rPr lang="en-US" sz="2400" b="1" u="none" dirty="0">
                <a:solidFill>
                  <a:schemeClr val="accent6"/>
                </a:solidFill>
                <a:latin typeface="Times New Roman" pitchFamily="18" charset="0"/>
                <a:cs typeface="Times New Roman" pitchFamily="18" charset="0"/>
              </a:rPr>
              <a:t>File Allocation Table 0</a:t>
            </a:r>
          </a:p>
        </p:txBody>
      </p:sp>
      <p:sp>
        <p:nvSpPr>
          <p:cNvPr id="32" name="Rectangle 2"/>
          <p:cNvSpPr txBox="1">
            <a:spLocks noChangeArrowheads="1"/>
          </p:cNvSpPr>
          <p:nvPr/>
        </p:nvSpPr>
        <p:spPr bwMode="auto">
          <a:xfrm>
            <a:off x="4901293" y="3810000"/>
            <a:ext cx="2185307"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400" b="1" u="none" dirty="0">
                <a:solidFill>
                  <a:schemeClr val="accent6"/>
                </a:solidFill>
                <a:latin typeface="Times New Roman" pitchFamily="18" charset="0"/>
                <a:cs typeface="Times New Roman" pitchFamily="18" charset="0"/>
              </a:rPr>
              <a:t>Root Directory</a:t>
            </a:r>
          </a:p>
        </p:txBody>
      </p:sp>
      <p:sp>
        <p:nvSpPr>
          <p:cNvPr id="36" name="Rectangle 35">
            <a:extLst>
              <a:ext uri="{FF2B5EF4-FFF2-40B4-BE49-F238E27FC236}">
                <a16:creationId xmlns:a16="http://schemas.microsoft.com/office/drawing/2014/main" id="{A9BD98A1-0CAB-4712-9221-66432AB5277E}"/>
              </a:ext>
            </a:extLst>
          </p:cNvPr>
          <p:cNvSpPr/>
          <p:nvPr/>
        </p:nvSpPr>
        <p:spPr>
          <a:xfrm>
            <a:off x="6781799" y="3352800"/>
            <a:ext cx="1546861" cy="457200"/>
          </a:xfrm>
          <a:prstGeom prst="rect">
            <a:avLst/>
          </a:prstGeom>
          <a:solidFill>
            <a:schemeClr val="accent1"/>
          </a:solidFill>
          <a:ln w="666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37" name="Straight Arrow Connector 36">
            <a:extLst>
              <a:ext uri="{FF2B5EF4-FFF2-40B4-BE49-F238E27FC236}">
                <a16:creationId xmlns:a16="http://schemas.microsoft.com/office/drawing/2014/main" id="{86484AA4-847F-49A9-B6D6-D1AEF89A550B}"/>
              </a:ext>
            </a:extLst>
          </p:cNvPr>
          <p:cNvCxnSpPr>
            <a:cxnSpLocks/>
          </p:cNvCxnSpPr>
          <p:nvPr/>
        </p:nvCxnSpPr>
        <p:spPr bwMode="auto">
          <a:xfrm flipV="1">
            <a:off x="7623716" y="3810000"/>
            <a:ext cx="1" cy="1372795"/>
          </a:xfrm>
          <a:prstGeom prst="straightConnector1">
            <a:avLst/>
          </a:prstGeom>
          <a:noFill/>
          <a:ln w="47625" cap="flat" cmpd="sng" algn="ctr">
            <a:solidFill>
              <a:schemeClr val="tx1"/>
            </a:solidFill>
            <a:prstDash val="dash"/>
            <a:round/>
            <a:headEnd type="triangle" w="med" len="med"/>
            <a:tailEnd type="none"/>
          </a:ln>
          <a:effectLst/>
        </p:spPr>
      </p:cxnSp>
      <p:sp>
        <p:nvSpPr>
          <p:cNvPr id="38" name="Title 1">
            <a:extLst>
              <a:ext uri="{FF2B5EF4-FFF2-40B4-BE49-F238E27FC236}">
                <a16:creationId xmlns:a16="http://schemas.microsoft.com/office/drawing/2014/main" id="{86269A36-8F02-4DE1-AEEA-6AC63494A708}"/>
              </a:ext>
            </a:extLst>
          </p:cNvPr>
          <p:cNvSpPr txBox="1">
            <a:spLocks/>
          </p:cNvSpPr>
          <p:nvPr/>
        </p:nvSpPr>
        <p:spPr>
          <a:xfrm>
            <a:off x="7086600" y="5119494"/>
            <a:ext cx="1181095" cy="61277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A file</a:t>
            </a:r>
            <a:endParaRPr kumimoji="0" lang="en-CA"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3" name="Picture 2" descr="Simpleway Audio We Are Producing Hi-class Gear !">
            <a:extLst>
              <a:ext uri="{FF2B5EF4-FFF2-40B4-BE49-F238E27FC236}">
                <a16:creationId xmlns:a16="http://schemas.microsoft.com/office/drawing/2014/main" id="{8612B10A-1116-4E22-8E96-896F43E094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087" y="304799"/>
            <a:ext cx="3431952" cy="6857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orkarounds Lead to System Breakdowns - HRchitect">
            <a:extLst>
              <a:ext uri="{FF2B5EF4-FFF2-40B4-BE49-F238E27FC236}">
                <a16:creationId xmlns:a16="http://schemas.microsoft.com/office/drawing/2014/main" id="{F2A217D4-3F4F-4E2A-8B8E-DD74A20EFD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7999" y="24997"/>
            <a:ext cx="2075584"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46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checkerboard(across)">
                                      <p:cBhvr>
                                        <p:cTn id="7" dur="500"/>
                                        <p:tgtEl>
                                          <p:spTgt spid="36"/>
                                        </p:tgtEl>
                                      </p:cBhvr>
                                    </p:animEffect>
                                  </p:childTnLst>
                                </p:cTn>
                              </p:par>
                              <p:par>
                                <p:cTn id="8" presetID="5" presetClass="entr" presetSubtype="1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checkerboard(across)">
                                      <p:cBhvr>
                                        <p:cTn id="1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3"/>
          <p:cNvSpPr>
            <a:spLocks noGrp="1" noChangeArrowheads="1"/>
          </p:cNvSpPr>
          <p:nvPr>
            <p:ph type="body" idx="1"/>
          </p:nvPr>
        </p:nvSpPr>
        <p:spPr>
          <a:xfrm>
            <a:off x="1905000" y="1117523"/>
            <a:ext cx="3962400" cy="571500"/>
          </a:xfrm>
        </p:spPr>
        <p:txBody>
          <a:bodyPr/>
          <a:lstStyle/>
          <a:p>
            <a:pPr marL="0" lvl="2" indent="0">
              <a:buNone/>
            </a:pPr>
            <a:r>
              <a:rPr lang="en-US" altLang="zh-CN" sz="2800" dirty="0">
                <a:latin typeface="Times New Roman" pitchFamily="18" charset="0"/>
                <a:ea typeface="SimSun" pitchFamily="2" charset="-122"/>
                <a:cs typeface="Times New Roman" pitchFamily="18" charset="0"/>
              </a:rPr>
              <a:t>Chapters 5, 6, 10, 11</a:t>
            </a:r>
            <a:endParaRPr lang="en-US" altLang="zh-CN" sz="2800" dirty="0">
              <a:ea typeface="SimSun" pitchFamily="2" charset="-122"/>
              <a:cs typeface="Times New Roman" pitchFamily="18" charset="0"/>
            </a:endParaRPr>
          </a:p>
        </p:txBody>
      </p:sp>
      <p:sp>
        <p:nvSpPr>
          <p:cNvPr id="7" name="Rectangle 2"/>
          <p:cNvSpPr>
            <a:spLocks noGrp="1" noChangeArrowheads="1"/>
          </p:cNvSpPr>
          <p:nvPr>
            <p:ph type="title"/>
          </p:nvPr>
        </p:nvSpPr>
        <p:spPr>
          <a:xfrm>
            <a:off x="222250" y="209549"/>
            <a:ext cx="7772400" cy="571500"/>
          </a:xfrm>
        </p:spPr>
        <p:txBody>
          <a:bodyPr/>
          <a:lstStyle/>
          <a:p>
            <a:r>
              <a:rPr lang="en-US" altLang="zh-CN" u="none" dirty="0">
                <a:latin typeface="Times New Roman" pitchFamily="18" charset="0"/>
                <a:ea typeface="SimSun" pitchFamily="2" charset="-122"/>
                <a:cs typeface="Times New Roman" pitchFamily="18" charset="0"/>
              </a:rPr>
              <a:t>Reading materials</a:t>
            </a:r>
          </a:p>
        </p:txBody>
      </p:sp>
      <p:pic>
        <p:nvPicPr>
          <p:cNvPr id="6" name="Picture 2" descr="https://s3.amazonaws.com/bookalytics-cover-images/9783030005818-big.jpg">
            <a:extLst>
              <a:ext uri="{FF2B5EF4-FFF2-40B4-BE49-F238E27FC236}">
                <a16:creationId xmlns:a16="http://schemas.microsoft.com/office/drawing/2014/main" id="{CB9FF46D-F3E8-4E1D-8C26-84F046A2C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82" y="857249"/>
            <a:ext cx="893618" cy="134489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CEB9858-4F8D-4F8D-B524-E2A55EFA9224}"/>
              </a:ext>
            </a:extLst>
          </p:cNvPr>
          <p:cNvSpPr txBox="1">
            <a:spLocks noChangeArrowheads="1"/>
          </p:cNvSpPr>
          <p:nvPr/>
        </p:nvSpPr>
        <p:spPr bwMode="auto">
          <a:xfrm>
            <a:off x="304800" y="2304284"/>
            <a:ext cx="8610600" cy="1124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a:spcBef>
                <a:spcPts val="0"/>
              </a:spcBef>
              <a:spcAft>
                <a:spcPts val="0"/>
              </a:spcAft>
            </a:pPr>
            <a:r>
              <a:rPr lang="en-US" altLang="zh-CN" sz="2400" kern="0" dirty="0">
                <a:latin typeface="Times New Roman" pitchFamily="18" charset="0"/>
                <a:ea typeface="SimSun" pitchFamily="2" charset="-122"/>
                <a:cs typeface="Times New Roman" pitchFamily="18" charset="0"/>
              </a:rPr>
              <a:t>Andrea Fortuna, Some thoughts about FAT Filesystem.</a:t>
            </a:r>
          </a:p>
          <a:p>
            <a:pPr marL="0" indent="0">
              <a:spcBef>
                <a:spcPts val="0"/>
              </a:spcBef>
              <a:spcAft>
                <a:spcPts val="0"/>
              </a:spcAft>
              <a:buNone/>
            </a:pPr>
            <a:r>
              <a:rPr lang="en-US" altLang="zh-CN" sz="2400" kern="0" dirty="0">
                <a:latin typeface="Times New Roman" pitchFamily="18" charset="0"/>
                <a:ea typeface="SimSun" pitchFamily="2" charset="-122"/>
                <a:cs typeface="Times New Roman" pitchFamily="18" charset="0"/>
              </a:rPr>
              <a:t>https://www.andreafortuna.org/2017/10/04/some-thoughts-about-fat-filesystem/</a:t>
            </a:r>
          </a:p>
        </p:txBody>
      </p:sp>
      <p:sp>
        <p:nvSpPr>
          <p:cNvPr id="9" name="Slide Number Placeholder 5">
            <a:extLst>
              <a:ext uri="{FF2B5EF4-FFF2-40B4-BE49-F238E27FC236}">
                <a16:creationId xmlns:a16="http://schemas.microsoft.com/office/drawing/2014/main" id="{225DD685-DE32-405E-86B6-1191CD422F1F}"/>
              </a:ext>
            </a:extLst>
          </p:cNvPr>
          <p:cNvSpPr>
            <a:spLocks noGrp="1"/>
          </p:cNvSpPr>
          <p:nvPr>
            <p:ph type="sldNum" sz="quarter" idx="12"/>
          </p:nvPr>
        </p:nvSpPr>
        <p:spPr>
          <a:xfrm>
            <a:off x="7994650" y="6400800"/>
            <a:ext cx="768350" cy="457200"/>
          </a:xfrm>
          <a:noFill/>
        </p:spPr>
        <p:txBody>
          <a:bodyPr/>
          <a:lstStyle/>
          <a:p>
            <a:fld id="{CC941794-6EDC-4502-8330-BB943E511C3D}" type="slidenum">
              <a:rPr lang="en-US" smtClean="0"/>
              <a:pPr/>
              <a:t>68</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灯片编号占位符 2"/>
          <p:cNvSpPr txBox="1">
            <a:spLocks noGrp="1"/>
          </p:cNvSpPr>
          <p:nvPr/>
        </p:nvSpPr>
        <p:spPr bwMode="auto">
          <a:xfrm>
            <a:off x="8223250" y="6248400"/>
            <a:ext cx="768350" cy="457200"/>
          </a:xfrm>
          <a:prstGeom prst="rect">
            <a:avLst/>
          </a:prstGeom>
          <a:noFill/>
          <a:ln w="9525">
            <a:noFill/>
            <a:miter lim="800000"/>
            <a:headEnd/>
            <a:tailEnd/>
          </a:ln>
        </p:spPr>
        <p:txBody>
          <a:bodyPr/>
          <a:lstStyle/>
          <a:p>
            <a:pPr algn="r">
              <a:spcBef>
                <a:spcPct val="0"/>
              </a:spcBef>
              <a:buClrTx/>
              <a:buSzTx/>
              <a:buFontTx/>
              <a:buNone/>
            </a:pPr>
            <a:fld id="{30DB984B-3FC5-433A-B004-C0288FA7BD28}" type="slidenum">
              <a:rPr lang="zh-CN" altLang="en-US" sz="1400">
                <a:latin typeface="Times New Roman" pitchFamily="18" charset="0"/>
                <a:ea typeface="宋体" pitchFamily="2" charset="-122"/>
              </a:rPr>
              <a:pPr algn="r">
                <a:spcBef>
                  <a:spcPct val="0"/>
                </a:spcBef>
                <a:buClrTx/>
                <a:buSzTx/>
                <a:buFontTx/>
                <a:buNone/>
              </a:pPr>
              <a:t>7</a:t>
            </a:fld>
            <a:endParaRPr lang="en-US" altLang="zh-CN" sz="1400">
              <a:latin typeface="Times New Roman" pitchFamily="18" charset="0"/>
              <a:ea typeface="宋体" pitchFamily="2" charset="-122"/>
            </a:endParaRPr>
          </a:p>
        </p:txBody>
      </p:sp>
      <p:sp>
        <p:nvSpPr>
          <p:cNvPr id="12" name="Rectangle 6"/>
          <p:cNvSpPr>
            <a:spLocks noChangeArrowheads="1"/>
          </p:cNvSpPr>
          <p:nvPr/>
        </p:nvSpPr>
        <p:spPr bwMode="auto">
          <a:xfrm>
            <a:off x="1060450" y="76200"/>
            <a:ext cx="7162800" cy="1142999"/>
          </a:xfrm>
          <a:prstGeom prst="rect">
            <a:avLst/>
          </a:prstGeom>
          <a:noFill/>
          <a:ln w="9525">
            <a:noFill/>
            <a:miter lim="800000"/>
            <a:headEnd/>
            <a:tailEnd/>
          </a:ln>
        </p:spPr>
        <p:txBody>
          <a:bodyPr anchor="ctr"/>
          <a:lstStyle/>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A Short History Of The Windows File Allocation Table (FAT) File System</a:t>
            </a:r>
          </a:p>
        </p:txBody>
      </p:sp>
      <p:sp>
        <p:nvSpPr>
          <p:cNvPr id="13" name="Rectangle 3"/>
          <p:cNvSpPr txBox="1">
            <a:spLocks noChangeArrowheads="1"/>
          </p:cNvSpPr>
          <p:nvPr/>
        </p:nvSpPr>
        <p:spPr bwMode="auto">
          <a:xfrm>
            <a:off x="228600" y="1219199"/>
            <a:ext cx="8153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just">
              <a:buFont typeface="Wingdings" pitchFamily="2" charset="2"/>
              <a:buChar char="q"/>
            </a:pPr>
            <a:r>
              <a:rPr lang="en-US" sz="2800" kern="0" dirty="0">
                <a:latin typeface="Times New Roman" pitchFamily="18" charset="0"/>
                <a:cs typeface="Times New Roman" pitchFamily="18" charset="0"/>
              </a:rPr>
              <a:t>FAT is a proprietary computer file system originally developed by Bill Gates and Marc McDonald in 1976/1977. It became the standard file system on many operating systems, including MS-DOS and Windows (up to Windows Me). It is a quite </a:t>
            </a:r>
            <a:r>
              <a:rPr lang="en-US" sz="2800" b="1" kern="0" dirty="0">
                <a:effectLst>
                  <a:outerShdw blurRad="38100" dist="38100" dir="2700000" algn="tl">
                    <a:srgbClr val="000000">
                      <a:alpha val="43137"/>
                    </a:srgbClr>
                  </a:outerShdw>
                </a:effectLst>
                <a:latin typeface="Times New Roman" pitchFamily="18" charset="0"/>
                <a:cs typeface="Times New Roman" pitchFamily="18" charset="0"/>
              </a:rPr>
              <a:t>simple</a:t>
            </a:r>
            <a:r>
              <a:rPr lang="en-US" sz="2800" kern="0" dirty="0">
                <a:latin typeface="Times New Roman" pitchFamily="18" charset="0"/>
                <a:cs typeface="Times New Roman" pitchFamily="18" charset="0"/>
              </a:rPr>
              <a:t> and </a:t>
            </a:r>
            <a:r>
              <a:rPr lang="en-US" sz="2800" b="1" kern="0" dirty="0">
                <a:effectLst>
                  <a:outerShdw blurRad="38100" dist="38100" dir="2700000" algn="tl">
                    <a:srgbClr val="000000">
                      <a:alpha val="43137"/>
                    </a:srgbClr>
                  </a:outerShdw>
                </a:effectLst>
                <a:latin typeface="Times New Roman" pitchFamily="18" charset="0"/>
                <a:cs typeface="Times New Roman" pitchFamily="18" charset="0"/>
              </a:rPr>
              <a:t>commonly used file system</a:t>
            </a:r>
            <a:r>
              <a:rPr lang="en-US" sz="2800" kern="0" dirty="0">
                <a:latin typeface="Times New Roman" pitchFamily="18" charset="0"/>
                <a:cs typeface="Times New Roman" pitchFamily="18" charset="0"/>
              </a:rPr>
              <a:t> and is thus still supported by </a:t>
            </a:r>
            <a:r>
              <a:rPr lang="en-US" sz="2800" b="1" kern="0" dirty="0">
                <a:effectLst>
                  <a:outerShdw blurRad="38100" dist="38100" dir="2700000" algn="tl">
                    <a:srgbClr val="000000">
                      <a:alpha val="43137"/>
                    </a:srgbClr>
                  </a:outerShdw>
                </a:effectLst>
                <a:latin typeface="Times New Roman" pitchFamily="18" charset="0"/>
                <a:cs typeface="Times New Roman" pitchFamily="18" charset="0"/>
              </a:rPr>
              <a:t>a large number of operating systems</a:t>
            </a:r>
            <a:r>
              <a:rPr lang="en-US" sz="2800" kern="0" dirty="0">
                <a:latin typeface="Times New Roman" pitchFamily="18" charset="0"/>
                <a:cs typeface="Times New Roman" pitchFamily="18" charset="0"/>
              </a:rPr>
              <a:t>.</a:t>
            </a:r>
          </a:p>
          <a:p>
            <a:pPr lvl="1" algn="just">
              <a:buFont typeface="Wingdings" pitchFamily="2" charset="2"/>
              <a:buChar char="q"/>
            </a:pPr>
            <a:r>
              <a:rPr lang="en-US" kern="0" dirty="0">
                <a:latin typeface="Times New Roman" pitchFamily="18" charset="0"/>
                <a:cs typeface="Times New Roman" pitchFamily="18" charset="0"/>
              </a:rPr>
              <a:t>This ubiquity makes it an ideal format for floppy disks and solid-state memory cards, and a convenient way of sharing data between disparate operating systems.</a:t>
            </a:r>
          </a:p>
          <a:p>
            <a:pPr lvl="1" algn="just">
              <a:buFont typeface="Wingdings" pitchFamily="2" charset="2"/>
              <a:buChar char="q"/>
            </a:pPr>
            <a:r>
              <a:rPr lang="en-US" kern="0" dirty="0">
                <a:latin typeface="Times New Roman" pitchFamily="18" charset="0"/>
                <a:cs typeface="Times New Roman" pitchFamily="18" charset="0"/>
              </a:rPr>
              <a:t>It includes </a:t>
            </a:r>
            <a:r>
              <a:rPr lang="en-US" b="1" kern="0" dirty="0">
                <a:latin typeface="Times New Roman" pitchFamily="18" charset="0"/>
                <a:cs typeface="Times New Roman" pitchFamily="18" charset="0"/>
              </a:rPr>
              <a:t>FAT12</a:t>
            </a:r>
            <a:r>
              <a:rPr lang="en-US" kern="0" dirty="0">
                <a:latin typeface="Times New Roman" pitchFamily="18" charset="0"/>
                <a:cs typeface="Times New Roman" pitchFamily="18" charset="0"/>
              </a:rPr>
              <a:t>, </a:t>
            </a:r>
            <a:r>
              <a:rPr lang="en-US" b="1" kern="0" dirty="0">
                <a:latin typeface="Times New Roman" pitchFamily="18" charset="0"/>
                <a:cs typeface="Times New Roman" pitchFamily="18" charset="0"/>
              </a:rPr>
              <a:t>FAT16</a:t>
            </a:r>
            <a:r>
              <a:rPr lang="en-US" kern="0" dirty="0">
                <a:latin typeface="Times New Roman" pitchFamily="18" charset="0"/>
                <a:cs typeface="Times New Roman" pitchFamily="18" charset="0"/>
              </a:rPr>
              <a:t>, </a:t>
            </a:r>
            <a:r>
              <a:rPr lang="en-US" b="1" kern="0" dirty="0">
                <a:latin typeface="Times New Roman" pitchFamily="18" charset="0"/>
                <a:cs typeface="Times New Roman" pitchFamily="18" charset="0"/>
              </a:rPr>
              <a:t>FAT32</a:t>
            </a:r>
            <a:r>
              <a:rPr lang="en-US" kern="0" dirty="0">
                <a:latin typeface="Times New Roman" pitchFamily="18" charset="0"/>
                <a:cs typeface="Times New Roman" pitchFamily="18" charset="0"/>
              </a:rPr>
              <a:t>.</a:t>
            </a:r>
          </a:p>
        </p:txBody>
      </p:sp>
      <p:pic>
        <p:nvPicPr>
          <p:cNvPr id="67586" name="Picture 2" descr="Bill Gates - 'I will be back...'"/>
          <p:cNvPicPr>
            <a:picLocks noChangeAspect="1" noChangeArrowheads="1"/>
          </p:cNvPicPr>
          <p:nvPr/>
        </p:nvPicPr>
        <p:blipFill>
          <a:blip r:embed="rId3"/>
          <a:srcRect/>
          <a:stretch>
            <a:fillRect/>
          </a:stretch>
        </p:blipFill>
        <p:spPr bwMode="auto">
          <a:xfrm>
            <a:off x="6382456" y="5257800"/>
            <a:ext cx="1225550" cy="1329722"/>
          </a:xfrm>
          <a:prstGeom prst="rect">
            <a:avLst/>
          </a:prstGeom>
          <a:noFill/>
        </p:spPr>
      </p:pic>
    </p:spTree>
    <p:extLst>
      <p:ext uri="{BB962C8B-B14F-4D97-AF65-F5344CB8AC3E}">
        <p14:creationId xmlns:p14="http://schemas.microsoft.com/office/powerpoint/2010/main" val="216849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7586"/>
                                        </p:tgtEl>
                                        <p:attrNameLst>
                                          <p:attrName>style.visibility</p:attrName>
                                        </p:attrNameLst>
                                      </p:cBhvr>
                                      <p:to>
                                        <p:strVal val="visible"/>
                                      </p:to>
                                    </p:set>
                                    <p:animEffect transition="in" filter="checkerboard(across)">
                                      <p:cBhvr>
                                        <p:cTn id="7" dur="500"/>
                                        <p:tgtEl>
                                          <p:spTgt spid="67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pPr>
                <a:defRPr/>
              </a:pPr>
              <a:t>8</a:t>
            </a:fld>
            <a:endParaRPr lang="en-US" altLang="zh-CN"/>
          </a:p>
        </p:txBody>
      </p:sp>
      <p:pic>
        <p:nvPicPr>
          <p:cNvPr id="1028" name="Picture 4" descr="http://www.antoniogenna.net/doppiaggio/telefilm/popular.jpg"/>
          <p:cNvPicPr>
            <a:picLocks noChangeAspect="1" noChangeArrowheads="1"/>
          </p:cNvPicPr>
          <p:nvPr/>
        </p:nvPicPr>
        <p:blipFill>
          <a:blip r:embed="rId3"/>
          <a:srcRect/>
          <a:stretch>
            <a:fillRect/>
          </a:stretch>
        </p:blipFill>
        <p:spPr bwMode="auto">
          <a:xfrm>
            <a:off x="0" y="0"/>
            <a:ext cx="1765300" cy="2000673"/>
          </a:xfrm>
          <a:prstGeom prst="rect">
            <a:avLst/>
          </a:prstGeom>
          <a:noFill/>
        </p:spPr>
      </p:pic>
      <p:pic>
        <p:nvPicPr>
          <p:cNvPr id="1030" name="Picture 6" descr="http://www.olympuscameraslr.org/wp-content/uploads/2010/04/Olympus-mju780-Digital-Camera.jpg"/>
          <p:cNvPicPr>
            <a:picLocks noChangeAspect="1" noChangeArrowheads="1"/>
          </p:cNvPicPr>
          <p:nvPr/>
        </p:nvPicPr>
        <p:blipFill>
          <a:blip r:embed="rId4"/>
          <a:srcRect/>
          <a:stretch>
            <a:fillRect/>
          </a:stretch>
        </p:blipFill>
        <p:spPr bwMode="auto">
          <a:xfrm>
            <a:off x="2743200" y="193590"/>
            <a:ext cx="2362200" cy="1807083"/>
          </a:xfrm>
          <a:prstGeom prst="rect">
            <a:avLst/>
          </a:prstGeom>
          <a:noFill/>
        </p:spPr>
      </p:pic>
      <p:pic>
        <p:nvPicPr>
          <p:cNvPr id="1032" name="Picture 8" descr="http://www.hacksdaily.net/wp-content/uploads/2010/06/usb-flash-drive1.jpg"/>
          <p:cNvPicPr>
            <a:picLocks noChangeAspect="1" noChangeArrowheads="1"/>
          </p:cNvPicPr>
          <p:nvPr/>
        </p:nvPicPr>
        <p:blipFill>
          <a:blip r:embed="rId5"/>
          <a:srcRect/>
          <a:stretch>
            <a:fillRect/>
          </a:stretch>
        </p:blipFill>
        <p:spPr bwMode="auto">
          <a:xfrm>
            <a:off x="914401" y="2746800"/>
            <a:ext cx="2286000" cy="1974000"/>
          </a:xfrm>
          <a:prstGeom prst="rect">
            <a:avLst/>
          </a:prstGeom>
          <a:noFill/>
        </p:spPr>
      </p:pic>
      <p:pic>
        <p:nvPicPr>
          <p:cNvPr id="1034" name="Picture 10" descr="http://www.cameraphonesplaza.com/wp-content/uploads/2009/08/smart-phone-definition.jpg"/>
          <p:cNvPicPr>
            <a:picLocks noChangeAspect="1" noChangeArrowheads="1"/>
          </p:cNvPicPr>
          <p:nvPr/>
        </p:nvPicPr>
        <p:blipFill>
          <a:blip r:embed="rId6"/>
          <a:srcRect/>
          <a:stretch>
            <a:fillRect/>
          </a:stretch>
        </p:blipFill>
        <p:spPr bwMode="auto">
          <a:xfrm>
            <a:off x="5334000" y="2000673"/>
            <a:ext cx="2362200" cy="2421814"/>
          </a:xfrm>
          <a:prstGeom prst="rect">
            <a:avLst/>
          </a:prstGeom>
          <a:noFill/>
        </p:spPr>
      </p:pic>
      <p:pic>
        <p:nvPicPr>
          <p:cNvPr id="1035" name="Picture 11"/>
          <p:cNvPicPr>
            <a:picLocks noChangeAspect="1" noChangeArrowheads="1"/>
          </p:cNvPicPr>
          <p:nvPr/>
        </p:nvPicPr>
        <p:blipFill>
          <a:blip r:embed="rId7"/>
          <a:srcRect/>
          <a:stretch>
            <a:fillRect/>
          </a:stretch>
        </p:blipFill>
        <p:spPr bwMode="auto">
          <a:xfrm>
            <a:off x="2743200" y="4691106"/>
            <a:ext cx="2590800" cy="1709694"/>
          </a:xfrm>
          <a:prstGeom prst="rect">
            <a:avLst/>
          </a:prstGeom>
          <a:noFill/>
          <a:ln w="9525">
            <a:noFill/>
            <a:miter lim="800000"/>
            <a:headEnd/>
            <a:tailEnd/>
          </a:ln>
        </p:spPr>
      </p:pic>
    </p:spTree>
    <p:extLst>
      <p:ext uri="{BB962C8B-B14F-4D97-AF65-F5344CB8AC3E}">
        <p14:creationId xmlns:p14="http://schemas.microsoft.com/office/powerpoint/2010/main" val="370682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checkerboard(across)">
                                      <p:cBhvr>
                                        <p:cTn id="7" dur="500"/>
                                        <p:tgtEl>
                                          <p:spTgt spid="1030"/>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1032"/>
                                        </p:tgtEl>
                                        <p:attrNameLst>
                                          <p:attrName>style.visibility</p:attrName>
                                        </p:attrNameLst>
                                      </p:cBhvr>
                                      <p:to>
                                        <p:strVal val="visible"/>
                                      </p:to>
                                    </p:set>
                                    <p:animEffect transition="in" filter="checkerboard(across)">
                                      <p:cBhvr>
                                        <p:cTn id="11" dur="500"/>
                                        <p:tgtEl>
                                          <p:spTgt spid="1032"/>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1034"/>
                                        </p:tgtEl>
                                        <p:attrNameLst>
                                          <p:attrName>style.visibility</p:attrName>
                                        </p:attrNameLst>
                                      </p:cBhvr>
                                      <p:to>
                                        <p:strVal val="visible"/>
                                      </p:to>
                                    </p:set>
                                    <p:animEffect transition="in" filter="checkerboard(across)">
                                      <p:cBhvr>
                                        <p:cTn id="15" dur="500"/>
                                        <p:tgtEl>
                                          <p:spTgt spid="1034"/>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1035"/>
                                        </p:tgtEl>
                                        <p:attrNameLst>
                                          <p:attrName>style.visibility</p:attrName>
                                        </p:attrNameLst>
                                      </p:cBhvr>
                                      <p:to>
                                        <p:strVal val="visible"/>
                                      </p:to>
                                    </p:set>
                                    <p:animEffect transition="in" filter="checkerboard(across)">
                                      <p:cBhvr>
                                        <p:cTn id="19" dur="500"/>
                                        <p:tgtEl>
                                          <p:spTgt spid="1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505279" y="413431"/>
            <a:ext cx="7772400" cy="838200"/>
          </a:xfrm>
        </p:spPr>
        <p:txBody>
          <a:bodyPr/>
          <a:lstStyle/>
          <a:p>
            <a:pPr algn="ctr"/>
            <a:r>
              <a:rPr lang="en-US"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File System</a:t>
            </a:r>
          </a:p>
        </p:txBody>
      </p:sp>
      <p:sp>
        <p:nvSpPr>
          <p:cNvPr id="11267" name="Rectangle 3"/>
          <p:cNvSpPr>
            <a:spLocks noGrp="1" noChangeArrowheads="1"/>
          </p:cNvSpPr>
          <p:nvPr>
            <p:ph type="body" idx="4294967295"/>
          </p:nvPr>
        </p:nvSpPr>
        <p:spPr>
          <a:xfrm>
            <a:off x="552450" y="1905000"/>
            <a:ext cx="7772400" cy="2057400"/>
          </a:xfrm>
        </p:spPr>
        <p:txBody>
          <a:bodyPr/>
          <a:lstStyle/>
          <a:p>
            <a:pPr marL="0" indent="0" algn="just">
              <a:buNone/>
            </a:pPr>
            <a:r>
              <a:rPr lang="en-US" dirty="0">
                <a:latin typeface="Times New Roman" pitchFamily="18" charset="0"/>
                <a:cs typeface="Times New Roman" pitchFamily="18" charset="0"/>
              </a:rPr>
              <a:t>A </a:t>
            </a:r>
            <a:r>
              <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file system</a:t>
            </a:r>
            <a:r>
              <a:rPr lang="en-US" dirty="0">
                <a:latin typeface="Times New Roman" pitchFamily="18" charset="0"/>
                <a:cs typeface="Times New Roman" pitchFamily="18" charset="0"/>
              </a:rPr>
              <a:t> (or </a:t>
            </a:r>
            <a:r>
              <a:rPr lang="en-US" b="1" dirty="0" err="1">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filesystem</a:t>
            </a:r>
            <a:r>
              <a:rPr lang="en-US" dirty="0">
                <a:latin typeface="Times New Roman" pitchFamily="18" charset="0"/>
                <a:cs typeface="Times New Roman" pitchFamily="18" charset="0"/>
              </a:rPr>
              <a:t>) is a method for storing and organizing </a:t>
            </a: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computer files</a:t>
            </a:r>
            <a:r>
              <a:rPr lang="en-US" dirty="0">
                <a:latin typeface="Times New Roman" pitchFamily="18" charset="0"/>
                <a:cs typeface="Times New Roman" pitchFamily="18" charset="0"/>
              </a:rPr>
              <a:t> and the data they contain to </a:t>
            </a:r>
            <a:r>
              <a:rPr lang="en-US" b="1" dirty="0">
                <a:effectLst>
                  <a:outerShdw blurRad="38100" dist="38100" dir="2700000" algn="tl">
                    <a:srgbClr val="000000">
                      <a:alpha val="43137"/>
                    </a:srgbClr>
                  </a:outerShdw>
                </a:effectLst>
                <a:latin typeface="Times New Roman" pitchFamily="18" charset="0"/>
                <a:cs typeface="Times New Roman" pitchFamily="18" charset="0"/>
              </a:rPr>
              <a:t>make it easy to find and access them</a:t>
            </a:r>
            <a:r>
              <a:rPr lang="en-US" dirty="0">
                <a:latin typeface="Times New Roman" pitchFamily="18" charset="0"/>
                <a:cs typeface="Times New Roman" pitchFamily="18" charset="0"/>
              </a:rPr>
              <a:t>. </a:t>
            </a:r>
          </a:p>
        </p:txBody>
      </p:sp>
      <p:sp>
        <p:nvSpPr>
          <p:cNvPr id="11268" name="灯片编号占位符 2"/>
          <p:cNvSpPr txBox="1">
            <a:spLocks noGrp="1"/>
          </p:cNvSpPr>
          <p:nvPr/>
        </p:nvSpPr>
        <p:spPr bwMode="auto">
          <a:xfrm>
            <a:off x="8223250" y="6248400"/>
            <a:ext cx="768350" cy="457200"/>
          </a:xfrm>
          <a:prstGeom prst="rect">
            <a:avLst/>
          </a:prstGeom>
          <a:noFill/>
          <a:ln w="9525">
            <a:noFill/>
            <a:miter lim="800000"/>
            <a:headEnd/>
            <a:tailEnd/>
          </a:ln>
        </p:spPr>
        <p:txBody>
          <a:bodyPr/>
          <a:lstStyle/>
          <a:p>
            <a:pPr algn="r">
              <a:spcBef>
                <a:spcPct val="0"/>
              </a:spcBef>
              <a:buClrTx/>
              <a:buSzTx/>
              <a:buFontTx/>
              <a:buNone/>
            </a:pPr>
            <a:fld id="{E3B51979-2149-4219-A9C3-1FE5D3F513DD}" type="slidenum">
              <a:rPr lang="zh-CN" altLang="en-US" sz="1400">
                <a:latin typeface="Times New Roman" pitchFamily="18" charset="0"/>
                <a:ea typeface="宋体" pitchFamily="2" charset="-122"/>
              </a:rPr>
              <a:pPr algn="r">
                <a:spcBef>
                  <a:spcPct val="0"/>
                </a:spcBef>
                <a:buClrTx/>
                <a:buSzTx/>
                <a:buFontTx/>
                <a:buNone/>
              </a:pPr>
              <a:t>9</a:t>
            </a:fld>
            <a:endParaRPr lang="en-US" altLang="zh-CN" sz="1400" dirty="0">
              <a:latin typeface="Times New Roman" pitchFamily="18" charset="0"/>
              <a:ea typeface="宋体" pitchFamily="2" charset="-122"/>
            </a:endParaRPr>
          </a:p>
        </p:txBody>
      </p:sp>
      <p:sp>
        <p:nvSpPr>
          <p:cNvPr id="6" name="AutoShape 9"/>
          <p:cNvSpPr>
            <a:spLocks noChangeArrowheads="1"/>
          </p:cNvSpPr>
          <p:nvPr/>
        </p:nvSpPr>
        <p:spPr bwMode="auto">
          <a:xfrm>
            <a:off x="3657600" y="3962400"/>
            <a:ext cx="4425950" cy="2514600"/>
          </a:xfrm>
          <a:prstGeom prst="cloudCallout">
            <a:avLst>
              <a:gd name="adj1" fmla="val -37822"/>
              <a:gd name="adj2" fmla="val 28759"/>
            </a:avLst>
          </a:prstGeom>
          <a:noFill/>
          <a:ln w="9525">
            <a:solidFill>
              <a:schemeClr val="tx1"/>
            </a:solidFill>
            <a:round/>
            <a:headEnd/>
            <a:tailEnd/>
          </a:ln>
        </p:spPr>
        <p:txBody>
          <a:bodyPr/>
          <a:lstStyle/>
          <a:p>
            <a:pPr algn="ctr"/>
            <a:r>
              <a:rPr lang="en-US" sz="3600" b="1" dirty="0">
                <a:solidFill>
                  <a:srgbClr val="00B050"/>
                </a:solidFill>
                <a:effectLst>
                  <a:outerShdw blurRad="38100" dist="38100" dir="2700000" algn="tl">
                    <a:srgbClr val="000000">
                      <a:alpha val="43137"/>
                    </a:srgbClr>
                  </a:outerShdw>
                </a:effectLst>
              </a:rPr>
              <a:t>How files </a:t>
            </a:r>
            <a:r>
              <a:rPr lang="en-US" sz="3600" b="1" dirty="0">
                <a:solidFill>
                  <a:srgbClr val="00B050"/>
                </a:solidFill>
                <a:effectLst>
                  <a:outerShdw blurRad="38100" dist="38100" dir="2700000" algn="tl">
                    <a:srgbClr val="000000">
                      <a:alpha val="43137"/>
                    </a:srgbClr>
                  </a:outerShdw>
                </a:effectLst>
                <a:latin typeface="Times New Roman" pitchFamily="18" charset="0"/>
                <a:cs typeface="Times New Roman" pitchFamily="18" charset="0"/>
              </a:rPr>
              <a:t>are organized?</a:t>
            </a:r>
          </a:p>
        </p:txBody>
      </p:sp>
      <p:pic>
        <p:nvPicPr>
          <p:cNvPr id="1026" name="Picture 2" descr="http://tvisnotdead.files.wordpress.com/2010/12/brand-recal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01497" cy="13493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0" y="0"/>
            <a:ext cx="1401497" cy="1349376"/>
          </a:xfrm>
          <a:prstGeom prst="rect">
            <a:avLst/>
          </a:prstGeom>
          <a:noFill/>
          <a:ln w="603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28541727"/>
      </p:ext>
    </p:extLst>
  </p:cSld>
  <p:clrMapOvr>
    <a:masterClrMapping/>
  </p:clrMapOvr>
</p:sld>
</file>

<file path=ppt/theme/theme1.xml><?xml version="1.0" encoding="utf-8"?>
<a:theme xmlns:a="http://schemas.openxmlformats.org/drawingml/2006/main" name="3rdEdition_Chapter2">
  <a:themeElements>
    <a:clrScheme name="3rdEdition_Chapter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rdEdition_Chapter2">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defRPr kumimoji="0" lang="en-US" sz="24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defRPr kumimoji="0" lang="en-US" sz="24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3rdEdition_Chapter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rdEdition_Chapter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rdEdition_Chapter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rdEdition_Chapter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rdEdition_Chapter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rdEdition_Chapter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rdEdition_Chapter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3rdEdition_Chapter2</Template>
  <TotalTime>21303</TotalTime>
  <Words>8432</Words>
  <Application>Microsoft Office PowerPoint</Application>
  <PresentationFormat>On-screen Show (4:3)</PresentationFormat>
  <Paragraphs>749</Paragraphs>
  <Slides>68</Slides>
  <Notes>68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Brush Script MT</vt:lpstr>
      <vt:lpstr>Comic Sans MS</vt:lpstr>
      <vt:lpstr>Times New Roman</vt:lpstr>
      <vt:lpstr>Wingdings</vt:lpstr>
      <vt:lpstr>ZapfDingbats</vt:lpstr>
      <vt:lpstr>3rdEdition_Chapter2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System</vt:lpstr>
      <vt:lpstr>Linked Allocation - File Allocation Table (FAT)</vt:lpstr>
      <vt:lpstr>Layout of a FAT file system</vt:lpstr>
      <vt:lpstr>An overview of the structures in a FAT volume (partition)</vt:lpstr>
      <vt:lpstr>Root Directory (folder)</vt:lpstr>
      <vt:lpstr>Root Directory (cont’d)</vt:lpstr>
      <vt:lpstr>Basic layout</vt:lpstr>
      <vt:lpstr>Partition Boot Sector Layout</vt:lpstr>
      <vt:lpstr>PowerPoint Presentation</vt:lpstr>
      <vt:lpstr>PowerPoint Presentation</vt:lpstr>
      <vt:lpstr>Data Structure of a Partition Boot Sector</vt:lpstr>
      <vt:lpstr>I. Layout of a FAT file system</vt:lpstr>
      <vt:lpstr>PowerPoint Presentation</vt:lpstr>
      <vt:lpstr>Data Structure of a MBR</vt:lpstr>
      <vt:lpstr>PowerPoint Presentation</vt:lpstr>
      <vt:lpstr>PowerPoint Presentation</vt:lpstr>
      <vt:lpstr>PowerPoint Presentation</vt:lpstr>
      <vt:lpstr>FAT32 FSINFO</vt:lpstr>
      <vt:lpstr>PowerPoint Presentation</vt:lpstr>
      <vt:lpstr>Root Folder (Root Directory )</vt:lpstr>
      <vt:lpstr>FAT: Root Folder (Root Directory )</vt:lpstr>
      <vt:lpstr>FAT: Root Folder (cont’d)</vt:lpstr>
      <vt:lpstr>FAT: Root Folder (cont’d)</vt:lpstr>
      <vt:lpstr>FAT: Root Folder (cont’d)</vt:lpstr>
      <vt:lpstr>PowerPoint Presentation</vt:lpstr>
      <vt:lpstr>Long File Name Directory Entries</vt:lpstr>
      <vt:lpstr>PowerPoint Presentation</vt:lpstr>
      <vt:lpstr>Relationship between the directory entry structures, clusters, and FAT structure.</vt:lpstr>
      <vt:lpstr>Dose of Reality: </vt:lpstr>
      <vt:lpstr>PowerPoint Presentation</vt:lpstr>
      <vt:lpstr>FAT file system layout and data from the boot sector that is used to calculate the locations and sizes.</vt:lpstr>
      <vt:lpstr>In a FAT12/16 file system, Cluster 2 follows the root directory, and in a FAT32 file system, Cluster 2 is the first data unit of the data area.</vt:lpstr>
      <vt:lpstr>Cluster and Sector Addresses</vt:lpstr>
      <vt:lpstr>PowerPoint Presentation</vt:lpstr>
      <vt:lpstr>PowerPoint Presentation</vt:lpstr>
      <vt:lpstr>PowerPoint Presentation</vt:lpstr>
      <vt:lpstr>PowerPoint Presentation</vt:lpstr>
      <vt:lpstr>PowerPoint Presentation</vt:lpstr>
      <vt:lpstr>PowerPoint Presentation</vt:lpstr>
      <vt:lpstr>Root Directory</vt:lpstr>
      <vt:lpstr>Root Directory (cont’d)</vt:lpstr>
      <vt:lpstr>PowerPoint Presentation</vt:lpstr>
      <vt:lpstr>File Allocation Table Structure</vt:lpstr>
      <vt:lpstr>The first cluster of readme.txt is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happen to the directory entry structures, clusters, and FAT structure after file deletion</vt:lpstr>
      <vt:lpstr>File Allocation Table 0</vt:lpstr>
      <vt:lpstr>PowerPoint Presentation</vt:lpstr>
      <vt:lpstr>PowerPoint Presentation</vt:lpstr>
      <vt:lpstr>FAT</vt:lpstr>
      <vt:lpstr>File Allocation Table 0</vt:lpstr>
      <vt:lpstr>Reading materials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Xiaodong Lin</dc:creator>
  <cp:lastModifiedBy>Xiaodong Lin</cp:lastModifiedBy>
  <cp:revision>1943</cp:revision>
  <cp:lastPrinted>2016-02-10T02:59:47Z</cp:lastPrinted>
  <dcterms:created xsi:type="dcterms:W3CDTF">2005-12-02T21:35:47Z</dcterms:created>
  <dcterms:modified xsi:type="dcterms:W3CDTF">2022-03-28T18:42:09Z</dcterms:modified>
</cp:coreProperties>
</file>